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handoutMasterIdLst>
    <p:handoutMasterId r:id="rId41"/>
  </p:handoutMasterIdLst>
  <p:sldIdLst>
    <p:sldId id="256" r:id="rId4"/>
    <p:sldId id="424" r:id="rId5"/>
    <p:sldId id="444" r:id="rId6"/>
    <p:sldId id="395" r:id="rId8"/>
    <p:sldId id="405" r:id="rId9"/>
    <p:sldId id="445" r:id="rId10"/>
    <p:sldId id="626" r:id="rId11"/>
    <p:sldId id="415" r:id="rId12"/>
    <p:sldId id="614" r:id="rId13"/>
    <p:sldId id="615" r:id="rId14"/>
    <p:sldId id="616" r:id="rId15"/>
    <p:sldId id="617" r:id="rId16"/>
    <p:sldId id="618" r:id="rId17"/>
    <p:sldId id="619" r:id="rId18"/>
    <p:sldId id="620" r:id="rId19"/>
    <p:sldId id="410" r:id="rId20"/>
    <p:sldId id="426" r:id="rId21"/>
    <p:sldId id="627" r:id="rId22"/>
    <p:sldId id="628" r:id="rId23"/>
    <p:sldId id="629" r:id="rId24"/>
    <p:sldId id="630" r:id="rId25"/>
    <p:sldId id="631" r:id="rId26"/>
    <p:sldId id="642" r:id="rId27"/>
    <p:sldId id="643" r:id="rId28"/>
    <p:sldId id="644" r:id="rId29"/>
    <p:sldId id="645" r:id="rId30"/>
    <p:sldId id="646" r:id="rId31"/>
    <p:sldId id="647" r:id="rId32"/>
    <p:sldId id="648" r:id="rId33"/>
    <p:sldId id="650" r:id="rId34"/>
    <p:sldId id="651" r:id="rId35"/>
    <p:sldId id="649" r:id="rId36"/>
    <p:sldId id="652" r:id="rId37"/>
    <p:sldId id="653" r:id="rId38"/>
    <p:sldId id="654" r:id="rId39"/>
    <p:sldId id="655" r:id="rId40"/>
  </p:sldIdLst>
  <p:sldSz cx="9144000" cy="6858000" type="screen4x3"/>
  <p:notesSz cx="6858000" cy="9144000"/>
  <p:custDataLst>
    <p:tags r:id="rId45"/>
  </p:custDataLst>
  <p:defaultTextStyle>
    <a:defPPr>
      <a:defRPr lang="zh-CN"/>
    </a:defPPr>
    <a:lvl1pPr marL="0" lvl="0"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0000"/>
    <a:srgbClr val="0000FF"/>
    <a:srgbClr val="99FF99"/>
    <a:srgbClr val="5A16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247"/>
    <p:restoredTop sz="86392"/>
  </p:normalViewPr>
  <p:slideViewPr>
    <p:cSldViewPr showGuides="1">
      <p:cViewPr varScale="1">
        <p:scale>
          <a:sx n="83" d="100"/>
          <a:sy n="83" d="100"/>
        </p:scale>
        <p:origin x="1176" y="56"/>
      </p:cViewPr>
      <p:guideLst>
        <p:guide orient="horz" pos="2160"/>
        <p:guide pos="2820"/>
      </p:guideLst>
    </p:cSldViewPr>
  </p:slideViewPr>
  <p:outlineViewPr>
    <p:cViewPr>
      <p:scale>
        <a:sx n="33" d="100"/>
        <a:sy n="33" d="100"/>
      </p:scale>
      <p:origin x="0" y="8030"/>
    </p:cViewPr>
  </p:outlineViewPr>
  <p:notesTextViewPr>
    <p:cViewPr>
      <p:scale>
        <a:sx n="100" d="100"/>
        <a:sy n="100" d="100"/>
      </p:scale>
      <p:origin x="0" y="0"/>
    </p:cViewPr>
  </p:notesTextViewPr>
  <p:sorterViewPr showFormatting="0">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5" Type="http://schemas.openxmlformats.org/officeDocument/2006/relationships/tags" Target="tags/tag20.xml"/><Relationship Id="rId44" Type="http://schemas.openxmlformats.org/officeDocument/2006/relationships/tableStyles" Target="tableStyles.xml"/><Relationship Id="rId43" Type="http://schemas.openxmlformats.org/officeDocument/2006/relationships/viewProps" Target="viewProps.xml"/><Relationship Id="rId42" Type="http://schemas.openxmlformats.org/officeDocument/2006/relationships/presProps" Target="presProps.xml"/><Relationship Id="rId41" Type="http://schemas.openxmlformats.org/officeDocument/2006/relationships/handoutMaster" Target="handoutMasters/handoutMaster1.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5872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872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124"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5872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872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58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fld id="{9A0DB2DC-4C9A-4742-B13C-FB6460FD3503}" type="slidenum">
              <a:rPr lang="en-US" altLang="zh-CN" sz="1200" dirty="0"/>
            </a:fld>
            <a:endParaRPr lang="en-US" altLang="zh-CN"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幻灯片图像占位符 1"/>
          <p:cNvSpPr>
            <a:spLocks noGrp="1" noRot="1" noChangeAspect="1" noTextEdit="1"/>
          </p:cNvSpPr>
          <p:nvPr>
            <p:ph type="sldImg"/>
          </p:nvPr>
        </p:nvSpPr>
        <p:spPr>
          <a:xfrm>
            <a:off x="1371600" y="1143000"/>
            <a:ext cx="4114800" cy="3086100"/>
          </a:xfrm>
        </p:spPr>
      </p:sp>
      <p:sp>
        <p:nvSpPr>
          <p:cNvPr id="9219" name="备注占位符 2"/>
          <p:cNvSpPr>
            <a:spLocks noGrp="1"/>
          </p:cNvSpPr>
          <p:nvPr>
            <p:ph type="body"/>
          </p:nvPr>
        </p:nvSpPr>
        <p:spPr>
          <a:xfrm>
            <a:off x="685800" y="4400550"/>
            <a:ext cx="5486400" cy="3600450"/>
          </a:xfrm>
        </p:spPr>
        <p:txBody>
          <a:bodyPr wrap="square" lIns="91440" tIns="45720" rIns="91440" bIns="45720" anchor="t" anchorCtr="0"/>
          <a:p>
            <a:pPr lvl="0" eaLnBrk="1" hangingPunct="1">
              <a:spcBef>
                <a:spcPct val="0"/>
              </a:spcBef>
            </a:pPr>
            <a:r>
              <a:rPr lang="zh-CN" altLang="en-US" dirty="0"/>
              <a:t>模板来自于 </a:t>
            </a:r>
            <a:r>
              <a:rPr lang="en-US" altLang="zh-CN" dirty="0"/>
              <a:t>http://meihua.docer.com/</a:t>
            </a:r>
            <a:endParaRPr lang="zh-CN" altLang="en-US" dirty="0"/>
          </a:p>
        </p:txBody>
      </p:sp>
      <p:sp>
        <p:nvSpPr>
          <p:cNvPr id="9220" name="灯片编号占位符 3"/>
          <p:cNvSpPr txBox="1">
            <a:spLocks noGrp="1"/>
          </p:cNvSpP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幻灯片图像占位符 1"/>
          <p:cNvSpPr>
            <a:spLocks noGrp="1" noRot="1" noChangeAspect="1" noTextEdit="1"/>
          </p:cNvSpPr>
          <p:nvPr>
            <p:ph type="sldImg"/>
          </p:nvPr>
        </p:nvSpPr>
        <p:spPr>
          <a:xfrm>
            <a:off x="1371600" y="1143000"/>
            <a:ext cx="4114800" cy="3086100"/>
          </a:xfrm>
        </p:spPr>
      </p:sp>
      <p:sp>
        <p:nvSpPr>
          <p:cNvPr id="23555" name="备注占位符 2"/>
          <p:cNvSpPr>
            <a:spLocks noGrp="1"/>
          </p:cNvSpPr>
          <p:nvPr>
            <p:ph type="body"/>
          </p:nvPr>
        </p:nvSpPr>
        <p:spPr>
          <a:xfrm>
            <a:off x="685800" y="4400550"/>
            <a:ext cx="5486400" cy="3600450"/>
          </a:xfrm>
        </p:spPr>
        <p:txBody>
          <a:bodyPr wrap="square" lIns="91440" tIns="45720" rIns="91440" bIns="45720" anchor="t" anchorCtr="0"/>
          <a:p>
            <a:pPr lvl="0" eaLnBrk="1" hangingPunct="1">
              <a:spcBef>
                <a:spcPct val="0"/>
              </a:spcBef>
            </a:pPr>
            <a:r>
              <a:rPr lang="zh-CN" altLang="en-US" dirty="0"/>
              <a:t>模板来自于 </a:t>
            </a:r>
            <a:r>
              <a:rPr lang="en-US" altLang="zh-CN" dirty="0"/>
              <a:t>http://meihua.docer.com/</a:t>
            </a:r>
            <a:endParaRPr lang="zh-CN" altLang="en-US" dirty="0"/>
          </a:p>
        </p:txBody>
      </p:sp>
      <p:sp>
        <p:nvSpPr>
          <p:cNvPr id="23556" name="灯片编号占位符 3"/>
          <p:cNvSpPr txBox="1">
            <a:spLocks noGrp="1"/>
          </p:cNvSpPr>
          <p:nvPr/>
        </p:nvSpPr>
        <p:spPr>
          <a:xfrm>
            <a:off x="3884613" y="8685213"/>
            <a:ext cx="2971800" cy="458787"/>
          </a:xfrm>
          <a:prstGeom prst="rect">
            <a:avLst/>
          </a:prstGeom>
          <a:noFill/>
          <a:ln w="9525">
            <a:noFill/>
          </a:ln>
        </p:spPr>
        <p:txBody>
          <a:bodyPr anchor="b" anchorCtr="0"/>
          <a:p>
            <a:pPr lvl="0" algn="r" eaLnBrk="1" hangingPunct="1"/>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幻灯片图像占位符 1"/>
          <p:cNvSpPr>
            <a:spLocks noGrp="1" noRot="1" noChangeAspect="1" noTextEdit="1"/>
          </p:cNvSpPr>
          <p:nvPr>
            <p:ph type="sldImg"/>
          </p:nvPr>
        </p:nvSpPr>
        <p:spPr/>
      </p:sp>
      <p:sp>
        <p:nvSpPr>
          <p:cNvPr id="25603" name="备注占位符 2"/>
          <p:cNvSpPr>
            <a:spLocks noGrp="1"/>
          </p:cNvSpPr>
          <p:nvPr>
            <p:ph type="body"/>
          </p:nvPr>
        </p:nvSpPr>
        <p:spPr/>
        <p:txBody>
          <a:bodyPr wrap="square" lIns="91440" tIns="45720" rIns="91440" bIns="45720" anchor="t" anchorCtr="0"/>
          <a:p>
            <a:pPr lvl="0">
              <a:lnSpc>
                <a:spcPct val="90000"/>
              </a:lnSpc>
            </a:pPr>
            <a:r>
              <a:rPr lang="zh-CN" altLang="en-US" b="1" dirty="0">
                <a:solidFill>
                  <a:srgbClr val="E8E7FB"/>
                </a:solidFill>
              </a:rPr>
              <a:t>单位之间</a:t>
            </a:r>
            <a:r>
              <a:rPr lang="en-US" altLang="zh-CN" b="1" dirty="0">
                <a:solidFill>
                  <a:srgbClr val="E8E7FB"/>
                </a:solidFill>
              </a:rPr>
              <a:t>---</a:t>
            </a:r>
            <a:r>
              <a:rPr lang="zh-CN" altLang="en-US" b="1" dirty="0">
                <a:solidFill>
                  <a:srgbClr val="E8E7FB"/>
                </a:solidFill>
              </a:rPr>
              <a:t>县级以上人民政府</a:t>
            </a:r>
            <a:endParaRPr lang="zh-CN" altLang="en-US" b="1" dirty="0">
              <a:solidFill>
                <a:srgbClr val="E8E7FB"/>
              </a:solidFill>
            </a:endParaRPr>
          </a:p>
          <a:p>
            <a:pPr lvl="0">
              <a:lnSpc>
                <a:spcPct val="90000"/>
              </a:lnSpc>
            </a:pPr>
            <a:r>
              <a:rPr lang="zh-CN" altLang="en-US" b="1" dirty="0">
                <a:solidFill>
                  <a:srgbClr val="E8E7FB"/>
                </a:solidFill>
              </a:rPr>
              <a:t>单位与个人之间</a:t>
            </a:r>
            <a:r>
              <a:rPr lang="en-US" altLang="zh-CN" b="1" dirty="0">
                <a:solidFill>
                  <a:srgbClr val="E8E7FB"/>
                </a:solidFill>
              </a:rPr>
              <a:t>---</a:t>
            </a:r>
            <a:r>
              <a:rPr lang="zh-CN" altLang="en-US" b="1" dirty="0">
                <a:solidFill>
                  <a:srgbClr val="E8E7FB"/>
                </a:solidFill>
              </a:rPr>
              <a:t>县级以上人民政府或乡镇人民政府</a:t>
            </a:r>
            <a:endParaRPr lang="zh-CN" altLang="en-US" b="1" dirty="0">
              <a:solidFill>
                <a:srgbClr val="E8E7FB"/>
              </a:solidFill>
            </a:endParaRPr>
          </a:p>
          <a:p>
            <a:pPr lvl="0"/>
            <a:endParaRPr lang="zh-CN" altLang="en-US" dirty="0"/>
          </a:p>
        </p:txBody>
      </p:sp>
      <p:sp>
        <p:nvSpPr>
          <p:cNvPr id="25604"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altLang="zh-CN" sz="1200" dirty="0"/>
            </a:fld>
            <a:endParaRPr lang="en-US" altLang="zh-CN"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3074" name="图片 9"/>
          <p:cNvPicPr>
            <a:picLocks noChangeAspect="1"/>
          </p:cNvPicPr>
          <p:nvPr/>
        </p:nvPicPr>
        <p:blipFill>
          <a:blip r:embed="rId2"/>
          <a:srcRect t="1678" r="398"/>
          <a:stretch>
            <a:fillRect/>
          </a:stretch>
        </p:blipFill>
        <p:spPr>
          <a:xfrm>
            <a:off x="1588" y="0"/>
            <a:ext cx="9142412" cy="6861175"/>
          </a:xfrm>
          <a:prstGeom prst="rect">
            <a:avLst/>
          </a:prstGeom>
          <a:noFill/>
          <a:ln w="9525">
            <a:noFill/>
          </a:ln>
        </p:spPr>
      </p:pic>
      <p:sp>
        <p:nvSpPr>
          <p:cNvPr id="237571" name="KSO_BT1"/>
          <p:cNvSpPr>
            <a:spLocks noGrp="1"/>
          </p:cNvSpPr>
          <p:nvPr>
            <p:ph type="ctrTitle"/>
          </p:nvPr>
        </p:nvSpPr>
        <p:spPr>
          <a:xfrm>
            <a:off x="2559050" y="1304925"/>
            <a:ext cx="6542088" cy="1470025"/>
          </a:xfrm>
        </p:spPr>
        <p:txBody>
          <a:bodyPr/>
          <a:lstStyle>
            <a:lvl1pPr algn="ctr">
              <a:defRPr sz="4200">
                <a:solidFill>
                  <a:srgbClr val="4D5A34"/>
                </a:solidFill>
              </a:defRPr>
            </a:lvl1pPr>
          </a:lstStyle>
          <a:p>
            <a:r>
              <a:rPr lang="zh-CN" altLang="en-US" noProof="1"/>
              <a:t>单击此处编辑母版标题样式</a:t>
            </a:r>
            <a:endParaRPr lang="zh-CN" altLang="en-US" noProof="1"/>
          </a:p>
        </p:txBody>
      </p:sp>
      <p:sp>
        <p:nvSpPr>
          <p:cNvPr id="237575" name="KSO_BC1"/>
          <p:cNvSpPr>
            <a:spLocks noGrp="1"/>
          </p:cNvSpPr>
          <p:nvPr>
            <p:ph type="subTitle" idx="1"/>
          </p:nvPr>
        </p:nvSpPr>
        <p:spPr>
          <a:xfrm>
            <a:off x="2554288" y="2782888"/>
            <a:ext cx="6546850" cy="460375"/>
          </a:xfrm>
        </p:spPr>
        <p:txBody>
          <a:bodyPr/>
          <a:lstStyle>
            <a:lvl1pPr marL="0" indent="0" algn="ctr">
              <a:buFont typeface="Wingdings 2" panose="05020102010507070707" pitchFamily="18" charset="2"/>
              <a:buNone/>
              <a:defRPr sz="1800">
                <a:solidFill>
                  <a:schemeClr val="accent2"/>
                </a:solidFill>
              </a:defRPr>
            </a:lvl1pPr>
          </a:lstStyle>
          <a:p>
            <a:r>
              <a:rPr lang="zh-CN" altLang="en-US" noProof="1"/>
              <a:t>单击此处编辑母版副标题样式</a:t>
            </a:r>
            <a:endParaRPr lang="zh-CN" altLang="en-US" noProof="1"/>
          </a:p>
        </p:txBody>
      </p:sp>
      <p:sp>
        <p:nvSpPr>
          <p:cNvPr id="3" name="KSO_FD"/>
          <p:cNvSpPr>
            <a:spLocks noGrp="1"/>
          </p:cNvSpPr>
          <p:nvPr>
            <p:ph type="dt" sz="half" idx="2"/>
          </p:nvPr>
        </p:nvSpPr>
        <p:spPr>
          <a:xfrm>
            <a:off x="457200" y="6245225"/>
            <a:ext cx="2133600" cy="476250"/>
          </a:xfrm>
          <a:prstGeom prst="rect">
            <a:avLst/>
          </a:prstGeom>
        </p:spPr>
        <p:txBody>
          <a:bodyPr vert="horz" wrap="square" lIns="91440" tIns="45720" rIns="91440" bIns="45720" numCol="1" rtlCol="0" anchor="ctr" anchorCtr="0" compatLnSpc="1"/>
          <a:lstStyle>
            <a:lvl1pPr>
              <a:defRPr>
                <a:solidFill>
                  <a:srgbClr val="FFFFFF"/>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8" name="KSO_FT"/>
          <p:cNvSpPr>
            <a:spLocks noGrp="1"/>
          </p:cNvSpPr>
          <p:nvPr>
            <p:ph type="ftr" sz="quarter" idx="3"/>
          </p:nvPr>
        </p:nvSpPr>
        <p:spPr>
          <a:xfrm>
            <a:off x="3124200" y="6245225"/>
            <a:ext cx="2895600" cy="476250"/>
          </a:xfrm>
          <a:prstGeom prst="rect">
            <a:avLst/>
          </a:prstGeom>
        </p:spPr>
        <p:txBody>
          <a:bodyPr vert="horz" wrap="square" lIns="91440" tIns="45720" rIns="91440" bIns="45720" numCol="1" anchor="ctr" anchorCtr="0" compatLnSpc="1"/>
          <a:lstStyle>
            <a:lvl1pPr>
              <a:defRPr>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 name="KSO_FN"/>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ctr" anchorCtr="0" compatLnSpc="1"/>
          <a:p>
            <a:pPr algn="r" eaLnBrk="1" hangingPunct="1"/>
            <a:fld id="{9A0DB2DC-4C9A-4742-B13C-FB6460FD3503}" type="slidenum">
              <a:rPr lang="en-US" altLang="zh-CN" dirty="0">
                <a:solidFill>
                  <a:srgbClr val="FFFFFF"/>
                </a:solidFill>
              </a:rPr>
            </a:fld>
            <a:endParaRPr lang="en-US" altLang="zh-CN"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136525"/>
            <a:ext cx="2071688" cy="5983288"/>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19100" y="136525"/>
            <a:ext cx="6067425" cy="598328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pic>
        <p:nvPicPr>
          <p:cNvPr id="3074" name="图片 9"/>
          <p:cNvPicPr>
            <a:picLocks noChangeAspect="1"/>
          </p:cNvPicPr>
          <p:nvPr/>
        </p:nvPicPr>
        <p:blipFill>
          <a:blip r:embed="rId2"/>
          <a:srcRect t="1678" r="398"/>
          <a:stretch>
            <a:fillRect/>
          </a:stretch>
        </p:blipFill>
        <p:spPr>
          <a:xfrm>
            <a:off x="1588" y="0"/>
            <a:ext cx="9142412" cy="6861175"/>
          </a:xfrm>
          <a:prstGeom prst="rect">
            <a:avLst/>
          </a:prstGeom>
          <a:noFill/>
          <a:ln w="9525">
            <a:noFill/>
          </a:ln>
        </p:spPr>
      </p:pic>
      <p:sp>
        <p:nvSpPr>
          <p:cNvPr id="237571" name="KSO_BT1"/>
          <p:cNvSpPr>
            <a:spLocks noGrp="1"/>
          </p:cNvSpPr>
          <p:nvPr>
            <p:ph type="ctrTitle"/>
          </p:nvPr>
        </p:nvSpPr>
        <p:spPr>
          <a:xfrm>
            <a:off x="2559050" y="1304925"/>
            <a:ext cx="6542088" cy="1470025"/>
          </a:xfrm>
        </p:spPr>
        <p:txBody>
          <a:bodyPr/>
          <a:lstStyle>
            <a:lvl1pPr algn="ctr">
              <a:defRPr sz="4200">
                <a:solidFill>
                  <a:srgbClr val="4D5A34"/>
                </a:solidFill>
              </a:defRPr>
            </a:lvl1pPr>
          </a:lstStyle>
          <a:p>
            <a:r>
              <a:rPr lang="zh-CN" altLang="en-US" noProof="1"/>
              <a:t>单击此处编辑母版标题样式</a:t>
            </a:r>
            <a:endParaRPr lang="zh-CN" altLang="en-US" noProof="1"/>
          </a:p>
        </p:txBody>
      </p:sp>
      <p:sp>
        <p:nvSpPr>
          <p:cNvPr id="237575" name="KSO_BC1"/>
          <p:cNvSpPr>
            <a:spLocks noGrp="1"/>
          </p:cNvSpPr>
          <p:nvPr>
            <p:ph type="subTitle" idx="1"/>
          </p:nvPr>
        </p:nvSpPr>
        <p:spPr>
          <a:xfrm>
            <a:off x="2554288" y="2782888"/>
            <a:ext cx="6546850" cy="460375"/>
          </a:xfrm>
        </p:spPr>
        <p:txBody>
          <a:bodyPr/>
          <a:lstStyle>
            <a:lvl1pPr marL="0" indent="0" algn="ctr">
              <a:buFont typeface="Wingdings 2" panose="05020102010507070707" pitchFamily="18" charset="2"/>
              <a:buNone/>
              <a:defRPr sz="1800">
                <a:solidFill>
                  <a:schemeClr val="accent2"/>
                </a:solidFill>
              </a:defRPr>
            </a:lvl1pPr>
          </a:lstStyle>
          <a:p>
            <a:r>
              <a:rPr lang="zh-CN" altLang="en-US" noProof="1"/>
              <a:t>单击此处编辑母版副标题样式</a:t>
            </a:r>
            <a:endParaRPr lang="zh-CN" altLang="en-US" noProof="1"/>
          </a:p>
        </p:txBody>
      </p:sp>
      <p:sp>
        <p:nvSpPr>
          <p:cNvPr id="3" name="KSO_FD"/>
          <p:cNvSpPr>
            <a:spLocks noGrp="1"/>
          </p:cNvSpPr>
          <p:nvPr>
            <p:ph type="dt" sz="half" idx="2"/>
          </p:nvPr>
        </p:nvSpPr>
        <p:spPr>
          <a:xfrm>
            <a:off x="457200" y="6245225"/>
            <a:ext cx="2133600" cy="476250"/>
          </a:xfrm>
          <a:prstGeom prst="rect">
            <a:avLst/>
          </a:prstGeom>
        </p:spPr>
        <p:txBody>
          <a:bodyPr vert="horz" wrap="square" lIns="91440" tIns="45720" rIns="91440" bIns="45720" numCol="1" rtlCol="0" anchor="ctr" anchorCtr="0" compatLnSpc="1"/>
          <a:lstStyle>
            <a:lvl1pPr>
              <a:defRPr>
                <a:solidFill>
                  <a:srgbClr val="FFFFFF"/>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FFFFFF"/>
              </a:solidFill>
              <a:effectLst/>
              <a:uLnTx/>
              <a:uFillTx/>
              <a:latin typeface="+mn-lt"/>
              <a:ea typeface="宋体" panose="02010600030101010101" pitchFamily="2" charset="-122"/>
              <a:cs typeface="+mn-cs"/>
            </a:endParaRPr>
          </a:p>
        </p:txBody>
      </p:sp>
      <p:sp>
        <p:nvSpPr>
          <p:cNvPr id="8" name="KSO_FT"/>
          <p:cNvSpPr>
            <a:spLocks noGrp="1"/>
          </p:cNvSpPr>
          <p:nvPr>
            <p:ph type="ftr" sz="quarter" idx="3"/>
          </p:nvPr>
        </p:nvSpPr>
        <p:spPr>
          <a:xfrm>
            <a:off x="3124200" y="6245225"/>
            <a:ext cx="2895600" cy="476250"/>
          </a:xfrm>
          <a:prstGeom prst="rect">
            <a:avLst/>
          </a:prstGeom>
        </p:spPr>
        <p:txBody>
          <a:bodyPr vert="horz" wrap="square" lIns="91440" tIns="45720" rIns="91440" bIns="45720" numCol="1" anchor="ctr" anchorCtr="0" compatLnSpc="1"/>
          <a:lstStyle>
            <a:lvl1pPr>
              <a:defRPr>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9" name="KSO_FN"/>
          <p:cNvSpPr>
            <a:spLocks noGrp="1"/>
          </p:cNvSpPr>
          <p:nvPr>
            <p:ph type="sldNum" sz="quarter" idx="4"/>
          </p:nvPr>
        </p:nvSpPr>
        <p:spPr>
          <a:xfrm>
            <a:off x="6553200" y="6245225"/>
            <a:ext cx="2133600" cy="476250"/>
          </a:xfrm>
          <a:prstGeom prst="rect">
            <a:avLst/>
          </a:prstGeom>
        </p:spPr>
        <p:txBody>
          <a:bodyPr vert="horz" wrap="square" lIns="91440" tIns="45720" rIns="91440" bIns="45720" numCol="1" anchor="ctr" anchorCtr="0" compatLnSpc="1"/>
          <a:p>
            <a:pPr algn="r" eaLnBrk="1" hangingPunct="1"/>
            <a:fld id="{9A0DB2DC-4C9A-4742-B13C-FB6460FD3503}" type="slidenum">
              <a:rPr lang="en-US" altLang="zh-CN" dirty="0">
                <a:solidFill>
                  <a:srgbClr val="FFFFFF"/>
                </a:solidFill>
              </a:rPr>
            </a:fld>
            <a:endParaRPr lang="en-US" altLang="zh-CN"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19100" y="1001713"/>
            <a:ext cx="4068763"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0263" y="1001713"/>
            <a:ext cx="4070350"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just" defTabSz="914400" rtl="0" eaLnBrk="0" fontAlgn="base" latinLnBrk="0" hangingPunct="0">
              <a:lnSpc>
                <a:spcPct val="110000"/>
              </a:lnSpc>
              <a:spcBef>
                <a:spcPts val="1800"/>
              </a:spcBef>
              <a:spcAft>
                <a:spcPct val="0"/>
              </a:spcAft>
              <a:buClr>
                <a:schemeClr val="accent2"/>
              </a:buClr>
              <a:buSzPct val="70000"/>
              <a:buFont typeface="Wingdings 2" panose="05020102010507070707" pitchFamily="18" charset="2"/>
              <a:buNone/>
              <a:defRPr/>
            </a:pPr>
            <a:endParaRPr kumimoji="0" lang="zh-CN" altLang="en-US" sz="3200" b="0" i="0" u="none" strike="noStrike" kern="0" cap="none" spc="0" normalizeH="0" baseline="0" noProof="0">
              <a:ln>
                <a:noFill/>
              </a:ln>
              <a:solidFill>
                <a:srgbClr val="647643"/>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8925" y="136525"/>
            <a:ext cx="2071688" cy="5983288"/>
          </a:xfrm>
        </p:spPr>
        <p:txBody>
          <a:bodyPr vert="eaVert"/>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a:xfrm>
            <a:off x="419100" y="136525"/>
            <a:ext cx="6067425" cy="5983288"/>
          </a:xfrm>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419100" y="1001713"/>
            <a:ext cx="4068763"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4640263" y="1001713"/>
            <a:ext cx="4070350" cy="5118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just" defTabSz="914400" rtl="0" eaLnBrk="0" fontAlgn="base" latinLnBrk="0" hangingPunct="0">
              <a:lnSpc>
                <a:spcPct val="110000"/>
              </a:lnSpc>
              <a:spcBef>
                <a:spcPts val="1800"/>
              </a:spcBef>
              <a:spcAft>
                <a:spcPct val="0"/>
              </a:spcAft>
              <a:buClr>
                <a:schemeClr val="accent2"/>
              </a:buClr>
              <a:buSzPct val="70000"/>
              <a:buFont typeface="Wingdings 2" panose="05020102010507070707" pitchFamily="18" charset="2"/>
              <a:buNone/>
              <a:defRPr/>
            </a:pPr>
            <a:endParaRPr kumimoji="0" lang="zh-CN" altLang="en-US" sz="3200" b="0" i="0" u="none" strike="noStrike" kern="0" cap="none" spc="0" normalizeH="0" baseline="0" noProof="0">
              <a:ln>
                <a:noFill/>
              </a:ln>
              <a:solidFill>
                <a:srgbClr val="647643"/>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noProof="1"/>
              <a:t>单击此处编辑母版文本样式</a:t>
            </a:r>
            <a:endParaRPr lang="zh-CN" altLang="en-US"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图片 8"/>
          <p:cNvPicPr>
            <a:picLocks noChangeAspect="1"/>
          </p:cNvPicPr>
          <p:nvPr/>
        </p:nvPicPr>
        <p:blipFill>
          <a:blip r:embed="rId12"/>
          <a:srcRect l="406" t="1678" b="2789"/>
          <a:stretch>
            <a:fillRect/>
          </a:stretch>
        </p:blipFill>
        <p:spPr>
          <a:xfrm>
            <a:off x="0" y="0"/>
            <a:ext cx="9142413" cy="6862763"/>
          </a:xfrm>
          <a:prstGeom prst="rect">
            <a:avLst/>
          </a:prstGeom>
          <a:noFill/>
          <a:ln w="9525">
            <a:noFill/>
          </a:ln>
        </p:spPr>
      </p:pic>
      <p:sp>
        <p:nvSpPr>
          <p:cNvPr id="7" name="矩形 6"/>
          <p:cNvSpPr/>
          <p:nvPr/>
        </p:nvSpPr>
        <p:spPr>
          <a:xfrm>
            <a:off x="0" y="0"/>
            <a:ext cx="9144000" cy="6496050"/>
          </a:xfrm>
          <a:prstGeom prst="rect">
            <a:avLst/>
          </a:prstGeom>
          <a:gradFill flip="none" rotWithShape="1">
            <a:gsLst>
              <a:gs pos="19000">
                <a:schemeClr val="bg1">
                  <a:alpha val="91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30" name="KSO_BT1"/>
          <p:cNvSpPr>
            <a:spLocks noGrp="1"/>
          </p:cNvSpPr>
          <p:nvPr>
            <p:ph type="title"/>
          </p:nvPr>
        </p:nvSpPr>
        <p:spPr>
          <a:xfrm>
            <a:off x="419100" y="136525"/>
            <a:ext cx="8291513" cy="700088"/>
          </a:xfrm>
          <a:prstGeom prst="rect">
            <a:avLst/>
          </a:prstGeom>
          <a:noFill/>
          <a:ln w="9525">
            <a:noFill/>
          </a:ln>
        </p:spPr>
        <p:txBody>
          <a:bodyPr anchor="b" anchorCtr="0"/>
          <a:p>
            <a:pPr lvl="0"/>
            <a:r>
              <a:rPr lang="zh-CN" altLang="en-US" dirty="0"/>
              <a:t>单击此处编辑母版标题样式</a:t>
            </a:r>
            <a:endParaRPr lang="en-US" altLang="zh-CN" dirty="0"/>
          </a:p>
        </p:txBody>
      </p:sp>
      <p:sp>
        <p:nvSpPr>
          <p:cNvPr id="4" name="KSO_FD"/>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KSO_FT"/>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lstStyle>
            <a:lvl1pPr algn="ctr" eaLnBrk="1" hangingPunct="1">
              <a:defRPr sz="1200">
                <a:solidFill>
                  <a:srgbClr val="929292"/>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1200">
                <a:solidFill>
                  <a:srgbClr val="929292"/>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
        <p:nvSpPr>
          <p:cNvPr id="1034" name="KSO_BC1"/>
          <p:cNvSpPr>
            <a:spLocks noGrp="1"/>
          </p:cNvSpPr>
          <p:nvPr>
            <p:ph type="body"/>
          </p:nvPr>
        </p:nvSpPr>
        <p:spPr>
          <a:xfrm>
            <a:off x="419100" y="1001713"/>
            <a:ext cx="8291513" cy="51181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hf sldNum="0" hdr="0" ftr="0" dt="0"/>
  <p:txStyles>
    <p:titleStyle>
      <a:lvl1pPr algn="l" rtl="0" eaLnBrk="0" fontAlgn="base" hangingPunct="0">
        <a:lnSpc>
          <a:spcPct val="90000"/>
        </a:lnSpc>
        <a:spcBef>
          <a:spcPct val="0"/>
        </a:spcBef>
        <a:spcAft>
          <a:spcPct val="0"/>
        </a:spcAft>
        <a:defRPr sz="3000" b="1">
          <a:solidFill>
            <a:schemeClr val="accent1"/>
          </a:solidFill>
          <a:latin typeface="+mj-lt"/>
          <a:ea typeface="+mj-ea"/>
          <a:cs typeface="+mj-cs"/>
        </a:defRPr>
      </a:lvl1pPr>
      <a:lvl2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2pPr>
      <a:lvl3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3pPr>
      <a:lvl4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4pPr>
      <a:lvl5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5pPr>
      <a:lvl6pPr marL="4572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6pPr>
      <a:lvl7pPr marL="9144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7pPr>
      <a:lvl8pPr marL="13716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8pPr>
      <a:lvl9pPr marL="18288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9pPr>
    </p:titleStyle>
    <p:bodyStyle>
      <a:lvl1pPr marL="357505" indent="-357505" algn="just" rtl="0" eaLnBrk="0" fontAlgn="base" hangingPunct="0">
        <a:lnSpc>
          <a:spcPct val="110000"/>
        </a:lnSpc>
        <a:spcBef>
          <a:spcPts val="1800"/>
        </a:spcBef>
        <a:spcAft>
          <a:spcPct val="0"/>
        </a:spcAft>
        <a:buClr>
          <a:schemeClr val="accent2"/>
        </a:buClr>
        <a:buSzPct val="70000"/>
        <a:buFont typeface="Wingdings 2" panose="05020102010507070707" pitchFamily="18" charset="2"/>
        <a:buChar char=""/>
        <a:defRPr sz="2000">
          <a:solidFill>
            <a:srgbClr val="647643"/>
          </a:solidFill>
          <a:latin typeface="+mn-lt"/>
          <a:ea typeface="+mn-ea"/>
          <a:cs typeface="+mn-cs"/>
        </a:defRPr>
      </a:lvl1pPr>
      <a:lvl2pPr marL="357505" indent="-357505" algn="just" rtl="0" eaLnBrk="0" fontAlgn="base" hangingPunct="0">
        <a:lnSpc>
          <a:spcPct val="130000"/>
        </a:lnSpc>
        <a:spcBef>
          <a:spcPct val="0"/>
        </a:spcBef>
        <a:spcAft>
          <a:spcPts val="600"/>
        </a:spcAft>
        <a:buClr>
          <a:srgbClr val="D2D49D"/>
        </a:buClr>
        <a:buFont typeface="幼圆" panose="02010509060101010101" pitchFamily="49" charset="-122"/>
        <a:buChar char=" "/>
        <a:defRPr sz="1600">
          <a:solidFill>
            <a:srgbClr val="7D7D7D"/>
          </a:solidFill>
          <a:latin typeface="幼圆" panose="02010509060101010101" pitchFamily="49" charset="-122"/>
          <a:ea typeface="幼圆" panose="02010509060101010101" pitchFamily="49" charset="-122"/>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5pPr>
      <a:lvl6pPr marL="25146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6pPr>
      <a:lvl7pPr marL="29718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7pPr>
      <a:lvl8pPr marL="34290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8pPr>
      <a:lvl9pPr marL="38862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图片 8"/>
          <p:cNvPicPr>
            <a:picLocks noChangeAspect="1"/>
          </p:cNvPicPr>
          <p:nvPr/>
        </p:nvPicPr>
        <p:blipFill>
          <a:blip r:embed="rId12"/>
          <a:srcRect l="406" t="1678" b="2789"/>
          <a:stretch>
            <a:fillRect/>
          </a:stretch>
        </p:blipFill>
        <p:spPr>
          <a:xfrm>
            <a:off x="0" y="0"/>
            <a:ext cx="9142413" cy="6862763"/>
          </a:xfrm>
          <a:prstGeom prst="rect">
            <a:avLst/>
          </a:prstGeom>
          <a:noFill/>
          <a:ln w="9525">
            <a:noFill/>
          </a:ln>
        </p:spPr>
      </p:pic>
      <p:sp>
        <p:nvSpPr>
          <p:cNvPr id="7" name="矩形 6"/>
          <p:cNvSpPr/>
          <p:nvPr/>
        </p:nvSpPr>
        <p:spPr>
          <a:xfrm>
            <a:off x="0" y="0"/>
            <a:ext cx="9144000" cy="6496050"/>
          </a:xfrm>
          <a:prstGeom prst="rect">
            <a:avLst/>
          </a:prstGeom>
          <a:gradFill flip="none" rotWithShape="1">
            <a:gsLst>
              <a:gs pos="19000">
                <a:schemeClr val="bg1">
                  <a:alpha val="91000"/>
                </a:schemeClr>
              </a:gs>
              <a:gs pos="100000">
                <a:schemeClr val="bg1">
                  <a:alpha val="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30" name="KSO_BT1"/>
          <p:cNvSpPr>
            <a:spLocks noGrp="1"/>
          </p:cNvSpPr>
          <p:nvPr>
            <p:ph type="title"/>
          </p:nvPr>
        </p:nvSpPr>
        <p:spPr>
          <a:xfrm>
            <a:off x="419100" y="136525"/>
            <a:ext cx="8291513" cy="700088"/>
          </a:xfrm>
          <a:prstGeom prst="rect">
            <a:avLst/>
          </a:prstGeom>
          <a:noFill/>
          <a:ln w="9525">
            <a:noFill/>
          </a:ln>
        </p:spPr>
        <p:txBody>
          <a:bodyPr anchor="b" anchorCtr="0"/>
          <a:p>
            <a:pPr lvl="0"/>
            <a:r>
              <a:rPr lang="zh-CN" altLang="en-US" dirty="0"/>
              <a:t>单击此处编辑母版标题样式</a:t>
            </a:r>
            <a:endParaRPr lang="en-US" altLang="zh-CN" dirty="0"/>
          </a:p>
        </p:txBody>
      </p:sp>
      <p:sp>
        <p:nvSpPr>
          <p:cNvPr id="4" name="KSO_FD"/>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宋体" panose="02010600030101010101" pitchFamily="2" charset="-122"/>
              <a:cs typeface="+mn-cs"/>
            </a:endParaRPr>
          </a:p>
        </p:txBody>
      </p:sp>
      <p:sp>
        <p:nvSpPr>
          <p:cNvPr id="5" name="KSO_FT"/>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lstStyle>
            <a:lvl1pPr algn="ctr" eaLnBrk="1" hangingPunct="1">
              <a:defRPr sz="1200">
                <a:solidFill>
                  <a:srgbClr val="929292"/>
                </a:solidFill>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rgbClr val="929292"/>
              </a:solidFill>
              <a:effectLst/>
              <a:uLnTx/>
              <a:uFillTx/>
              <a:latin typeface="Arial" panose="020B0604020202020204" pitchFamily="34" charset="0"/>
              <a:ea typeface="宋体" panose="02010600030101010101" pitchFamily="2" charset="-122"/>
              <a:cs typeface="+mn-cs"/>
            </a:endParaRPr>
          </a:p>
        </p:txBody>
      </p:sp>
      <p:sp>
        <p:nvSpPr>
          <p:cNvPr id="6" name="KSO_FN"/>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1200">
                <a:solidFill>
                  <a:srgbClr val="929292"/>
                </a:solidFill>
              </a:defRPr>
            </a:lvl1pPr>
          </a:lstStyle>
          <a:p>
            <a:pPr lvl="0" eaLnBrk="1" hangingPunct="1"/>
            <a:fld id="{9A0DB2DC-4C9A-4742-B13C-FB6460FD3503}" type="slidenum">
              <a:rPr lang="en-US" altLang="zh-CN" dirty="0">
                <a:latin typeface="Arial" panose="020B0604020202020204" pitchFamily="34" charset="0"/>
              </a:rPr>
            </a:fld>
            <a:endParaRPr lang="en-US" altLang="zh-CN" dirty="0">
              <a:latin typeface="Arial" panose="020B0604020202020204" pitchFamily="34" charset="0"/>
            </a:endParaRPr>
          </a:p>
        </p:txBody>
      </p:sp>
      <p:sp>
        <p:nvSpPr>
          <p:cNvPr id="1034" name="KSO_BC1"/>
          <p:cNvSpPr>
            <a:spLocks noGrp="1"/>
          </p:cNvSpPr>
          <p:nvPr>
            <p:ph type="body"/>
          </p:nvPr>
        </p:nvSpPr>
        <p:spPr>
          <a:xfrm>
            <a:off x="419100" y="1001713"/>
            <a:ext cx="8291513" cy="51181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hf sldNum="0" hdr="0" ftr="0" dt="0"/>
  <p:txStyles>
    <p:titleStyle>
      <a:lvl1pPr algn="l" rtl="0" eaLnBrk="0" fontAlgn="base" hangingPunct="0">
        <a:lnSpc>
          <a:spcPct val="90000"/>
        </a:lnSpc>
        <a:spcBef>
          <a:spcPct val="0"/>
        </a:spcBef>
        <a:spcAft>
          <a:spcPct val="0"/>
        </a:spcAft>
        <a:defRPr sz="3000" b="1">
          <a:solidFill>
            <a:schemeClr val="accent1"/>
          </a:solidFill>
          <a:latin typeface="+mj-lt"/>
          <a:ea typeface="+mj-ea"/>
          <a:cs typeface="+mj-cs"/>
        </a:defRPr>
      </a:lvl1pPr>
      <a:lvl2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2pPr>
      <a:lvl3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3pPr>
      <a:lvl4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4pPr>
      <a:lvl5pPr algn="l" rtl="0" eaLnBrk="0" fontAlgn="base" hangingPunct="0">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5pPr>
      <a:lvl6pPr marL="4572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6pPr>
      <a:lvl7pPr marL="9144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7pPr>
      <a:lvl8pPr marL="13716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8pPr>
      <a:lvl9pPr marL="1828800" algn="l" rtl="0" fontAlgn="base">
        <a:lnSpc>
          <a:spcPct val="90000"/>
        </a:lnSpc>
        <a:spcBef>
          <a:spcPct val="0"/>
        </a:spcBef>
        <a:spcAft>
          <a:spcPct val="0"/>
        </a:spcAft>
        <a:defRPr sz="3000" b="1">
          <a:solidFill>
            <a:schemeClr val="accent1"/>
          </a:solidFill>
          <a:latin typeface="Arial Black" panose="020B0A04020102020204" pitchFamily="34" charset="0"/>
          <a:ea typeface="微软雅黑" panose="020B0503020204020204" pitchFamily="34" charset="-122"/>
        </a:defRPr>
      </a:lvl9pPr>
    </p:titleStyle>
    <p:bodyStyle>
      <a:lvl1pPr marL="357505" indent="-357505" algn="just" rtl="0" eaLnBrk="0" fontAlgn="base" hangingPunct="0">
        <a:lnSpc>
          <a:spcPct val="110000"/>
        </a:lnSpc>
        <a:spcBef>
          <a:spcPts val="1800"/>
        </a:spcBef>
        <a:spcAft>
          <a:spcPct val="0"/>
        </a:spcAft>
        <a:buClr>
          <a:schemeClr val="accent2"/>
        </a:buClr>
        <a:buSzPct val="70000"/>
        <a:buFont typeface="Wingdings 2" panose="05020102010507070707" pitchFamily="18" charset="2"/>
        <a:buChar char=""/>
        <a:defRPr sz="2000">
          <a:solidFill>
            <a:srgbClr val="647643"/>
          </a:solidFill>
          <a:latin typeface="+mn-lt"/>
          <a:ea typeface="+mn-ea"/>
          <a:cs typeface="+mn-cs"/>
        </a:defRPr>
      </a:lvl1pPr>
      <a:lvl2pPr marL="357505" indent="-357505" algn="just" rtl="0" eaLnBrk="0" fontAlgn="base" hangingPunct="0">
        <a:lnSpc>
          <a:spcPct val="130000"/>
        </a:lnSpc>
        <a:spcBef>
          <a:spcPct val="0"/>
        </a:spcBef>
        <a:spcAft>
          <a:spcPts val="600"/>
        </a:spcAft>
        <a:buClr>
          <a:srgbClr val="D2D49D"/>
        </a:buClr>
        <a:buFont typeface="幼圆" panose="02010509060101010101" pitchFamily="49" charset="-122"/>
        <a:buChar char=" "/>
        <a:defRPr sz="1600">
          <a:solidFill>
            <a:srgbClr val="7D7D7D"/>
          </a:solidFill>
          <a:latin typeface="幼圆" panose="02010509060101010101" pitchFamily="49" charset="-122"/>
          <a:ea typeface="幼圆" panose="02010509060101010101" pitchFamily="49" charset="-122"/>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5pPr>
      <a:lvl6pPr marL="25146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6pPr>
      <a:lvl7pPr marL="29718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7pPr>
      <a:lvl8pPr marL="34290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8pPr>
      <a:lvl9pPr marL="3886200" indent="-228600" algn="l" rtl="0" fontAlgn="base">
        <a:lnSpc>
          <a:spcPct val="90000"/>
        </a:lnSpc>
        <a:spcBef>
          <a:spcPts val="500"/>
        </a:spcBef>
        <a:spcAft>
          <a:spcPct val="0"/>
        </a:spcAft>
        <a:buFont typeface="Arial" panose="020B0604020202020204" pitchFamily="34" charset="0"/>
        <a:buChar char="•"/>
        <a:defRPr sz="2000">
          <a:solidFill>
            <a:schemeClr val="tx1"/>
          </a:solidFill>
          <a:latin typeface="+mn-lt"/>
          <a:ea typeface="幼圆" panose="02010509060101010101" pitchFamily="49"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7.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7.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7" name="标题 1"/>
          <p:cNvSpPr>
            <a:spLocks noGrp="1"/>
          </p:cNvSpPr>
          <p:nvPr>
            <p:ph type="ctrTitle"/>
          </p:nvPr>
        </p:nvSpPr>
        <p:spPr>
          <a:xfrm>
            <a:off x="-540385" y="1196975"/>
            <a:ext cx="10283190" cy="1470025"/>
          </a:xfrm>
        </p:spPr>
        <p:txBody>
          <a:bodyPr vert="horz" wrap="square" lIns="91440" tIns="45720" rIns="91440" bIns="45720" anchor="b" anchorCtr="0"/>
          <a:p>
            <a:pPr>
              <a:buClrTx/>
              <a:buSzTx/>
              <a:buFontTx/>
              <a:buNone/>
            </a:pPr>
            <a:r>
              <a:rPr lang="zh-CN" altLang="en-US" sz="3600" dirty="0">
                <a:solidFill>
                  <a:srgbClr val="4D5A34"/>
                </a:solidFill>
                <a:latin typeface="+mj-lt"/>
                <a:ea typeface="+mj-ea"/>
                <a:cs typeface="+mj-cs"/>
              </a:rPr>
              <a:t>《沧源佤族自治县“十四五”科技创新规划》</a:t>
            </a:r>
            <a:endParaRPr lang="zh-CN" altLang="en-US" sz="3600" dirty="0">
              <a:solidFill>
                <a:srgbClr val="4D5A34"/>
              </a:solidFill>
              <a:latin typeface="+mj-lt"/>
              <a:ea typeface="+mj-ea"/>
              <a:cs typeface="+mj-cs"/>
            </a:endParaRPr>
          </a:p>
        </p:txBody>
      </p:sp>
      <p:sp>
        <p:nvSpPr>
          <p:cNvPr id="2" name="文本框 1"/>
          <p:cNvSpPr txBox="1"/>
          <p:nvPr/>
        </p:nvSpPr>
        <p:spPr>
          <a:xfrm>
            <a:off x="3275965" y="2853055"/>
            <a:ext cx="2400935" cy="737235"/>
          </a:xfrm>
          <a:prstGeom prst="rect">
            <a:avLst/>
          </a:prstGeom>
          <a:noFill/>
        </p:spPr>
        <p:txBody>
          <a:bodyPr wrap="square" rtlCol="0">
            <a:spAutoFit/>
          </a:bodyPr>
          <a:p>
            <a:r>
              <a:rPr lang="zh-CN" altLang="en-US" sz="4200" b="1" kern="0" dirty="0">
                <a:solidFill>
                  <a:srgbClr val="4D5A34"/>
                </a:solidFill>
                <a:latin typeface="+mj-lt"/>
                <a:ea typeface="+mj-ea"/>
                <a:cs typeface="+mj-cs"/>
              </a:rPr>
              <a:t>政策解读</a:t>
            </a:r>
            <a:endParaRPr lang="zh-CN" altLang="en-US" sz="4200" b="1" kern="0" dirty="0">
              <a:solidFill>
                <a:srgbClr val="4D5A34"/>
              </a:solidFill>
              <a:latin typeface="+mj-lt"/>
              <a:ea typeface="+mj-ea"/>
              <a:cs typeface="+mj-cs"/>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467360" y="476885"/>
            <a:ext cx="8114030" cy="5901690"/>
          </a:xfrm>
        </p:spPr>
        <p:txBody>
          <a:bodyPr vert="horz" wrap="square" lIns="91440" tIns="45720" rIns="91440" bIns="45720" numCol="1" anchor="t" anchorCtr="0" compatLnSpc="1"/>
          <a:lstStyle/>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（三）科技对外交流与合作迈出新步伐</a:t>
            </a:r>
            <a:endParaRPr lang="zh-CN" altLang="en-US" sz="2400" b="1">
              <a:ln>
                <a:noFill/>
              </a:ln>
              <a:solidFill>
                <a:schemeClr val="accent1"/>
              </a:solidFill>
              <a:effectLst/>
              <a:uLnTx/>
              <a:uFillTx/>
              <a:latin typeface="Arial Black" panose="020B0A04020102020204" pitchFamily="34" charset="0"/>
              <a:ea typeface="微软雅黑" panose="020B0503020204020204" pitchFamily="34" charset="-122"/>
            </a:endParaRPr>
          </a:p>
          <a:p>
            <a:pPr marL="0" marR="0" lvl="0" algn="just" defTabSz="914400" rtl="0" eaLnBrk="1" latinLnBrk="0" hangingPunct="1">
              <a:lnSpc>
                <a:spcPct val="150000"/>
              </a:lnSpc>
              <a:spcBef>
                <a:spcPts val="1800"/>
              </a:spcBef>
              <a:buClrTx/>
              <a:buSzTx/>
              <a:buFontTx/>
              <a:buNone/>
              <a:defRPr/>
            </a:pP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全面扩大科技对外开放，调动政、产、学、研、用、金等各方优势资源，在产业对接、投融基金、政府扶持等方面给予创新创业支持，确保企业、高校和科研院所开放创新资源，促进科技成果转化、人才建设，以达到提升创新创业水平、营造开放创新氛围、弘扬创新创业文化、促进大中小企业融通发展的目标。目前与高校院所合作企业有5家，分别是：沧源县喜代梦佛手柑开发有限公司与西南林业大学林学院合作；沧源博源农业科技发展有限公司与中国农业科学院重庆柑橘研究所合作；碧丽源（云南）茶业有限公司与中国农业科学院、临沧市茶科所合作；沧源南华勐省糖业有限公司与临沧市甘科所合作；沧源县绿源生态农业开发有限公司与山东省曹县商学院、云南省农业农村厅禽病中心合作。通过与高校院所合作，实现产学研深度融合和中小企业融通发展，促进科技创新项目与龙头企业合作，实现创新创业有效服务于实体经济，提高双创的科技含量，助力地方产业升级。</a:t>
            </a:r>
            <a:endPar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5286" y="620711"/>
            <a:ext cx="8291514" cy="700089"/>
          </a:xfrm>
          <a:prstGeom prst="rect">
            <a:avLst/>
          </a:prstGeom>
          <a:noFill/>
          <a:ln w="9525">
            <a:noFill/>
          </a:ln>
        </p:spPr>
        <p:txBody>
          <a:bodyPr anchor="b"/>
          <a:lstStyle/>
          <a:p>
            <a:pPr algn="l" eaLnBrk="1" hangingPunct="1">
              <a:buClr>
                <a:schemeClr val="accent2"/>
              </a:buClr>
              <a:buSzPct val="70000"/>
            </a:pPr>
            <a:endParaRPr lang="zh-CN" altLang="en-US" sz="3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707390" y="691515"/>
            <a:ext cx="7775575" cy="4730115"/>
          </a:xfrm>
        </p:spPr>
        <p:txBody>
          <a:bodyPr vert="horz" wrap="square" lIns="91440" tIns="45720" rIns="91440" bIns="45720" numCol="1" anchor="t" anchorCtr="0" compatLnSpc="1"/>
          <a:lstStyle/>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（四）科技成果转化逐步增强</a:t>
            </a:r>
            <a:endPar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a:p>
            <a:pPr marL="0" marR="0" lvl="0" algn="just" defTabSz="914400" rtl="0" eaLnBrk="1" latinLnBrk="0" hangingPunct="1">
              <a:lnSpc>
                <a:spcPct val="150000"/>
              </a:lnSpc>
              <a:spcBef>
                <a:spcPts val="1800"/>
              </a:spcBef>
              <a:buClrTx/>
              <a:buSzTx/>
              <a:buFontTx/>
              <a:buNone/>
              <a:defRPr/>
            </a:pPr>
            <a:r>
              <a:rPr kumimoji="0" lang="en-US" altLang="zh-CN" sz="24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围绕创新驱动发展战略，大力推进高技术的引进消化吸收再创新，加快新技术、新成果的推广应用，突出企业创新能力建设，推进高新技术及其产业的发展，科技成果转化逐步显著增强，有效支撑传统优势产业改造提升，促进了县域经济发展。“十三五”期间，全县实现技术合同成交总金额达 2186万元，实现技术合同成交易金额达 460万元。</a:t>
            </a:r>
            <a:endPar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5286" y="620711"/>
            <a:ext cx="8291514" cy="700089"/>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endParaRPr lang="zh-CN" altLang="en-US" sz="3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395605" y="1075690"/>
            <a:ext cx="8114030" cy="4171950"/>
          </a:xfrm>
        </p:spPr>
        <p:txBody>
          <a:bodyPr vert="horz" wrap="square" lIns="91440" tIns="45720" rIns="91440" bIns="45720" numCol="1" anchor="t" anchorCtr="0" compatLnSpc="1"/>
          <a:lstStyle/>
          <a:p>
            <a:pPr algn="l" eaLnBrk="1" hangingPunct="1">
              <a:buClr>
                <a:schemeClr val="accent2"/>
              </a:buClr>
              <a:buSzPct val="70000"/>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rPr>
              <a:t>（五）积极向上争取资金，科技计划项目有效推进</a:t>
            </a:r>
            <a:endPar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a:p>
            <a:pPr algn="l" eaLnBrk="1" hangingPunct="1">
              <a:buClr>
                <a:schemeClr val="accent2"/>
              </a:buClr>
              <a:buSzPct val="70000"/>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zh-CN" altLang="en-US" sz="24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十三五”期间争取和组织实施各级各类科技计划项目30项，其中：2016年至2020年共组织申报省、市科技项目30项，申报资金1105万元。省级项目22项，申请资金1025万元；市级项目8项，申请资金80万元。立项23项，立项资金777.5万元，其中省级立项18项750万元，市级立项5项27.5万元。</a:t>
            </a:r>
            <a:endParaRPr kumimoji="0" lang="zh-CN" altLang="en-US" sz="24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5286" y="620711"/>
            <a:ext cx="8291514" cy="700089"/>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endParaRPr lang="zh-CN" altLang="en-US" sz="3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467360" y="260985"/>
            <a:ext cx="8114030" cy="6117590"/>
          </a:xfrm>
        </p:spPr>
        <p:txBody>
          <a:bodyPr vert="horz" wrap="square" lIns="91440" tIns="45720" rIns="91440" bIns="45720" numCol="1" anchor="t" anchorCtr="0" compatLnSpc="1"/>
          <a:lstStyle/>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rPr>
              <a:t>（六）科技工作环境进一步优化</a:t>
            </a:r>
            <a:endParaRPr lang="zh-CN" altLang="en-US" sz="2600" b="1">
              <a:ln>
                <a:noFill/>
              </a:ln>
              <a:solidFill>
                <a:schemeClr val="accent1"/>
              </a:solidFill>
              <a:effectLst/>
              <a:uLnTx/>
              <a:uFillTx/>
              <a:latin typeface="Arial Black" panose="020B0A04020102020204" pitchFamily="34" charset="0"/>
              <a:ea typeface="微软雅黑" panose="020B0503020204020204" pitchFamily="34" charset="-122"/>
            </a:endParaRPr>
          </a:p>
          <a:p>
            <a:pPr marL="0" marR="0" lvl="0" algn="just" defTabSz="914400" rtl="0" eaLnBrk="1" latinLnBrk="0" hangingPunct="1">
              <a:lnSpc>
                <a:spcPct val="150000"/>
              </a:lnSpc>
              <a:spcBef>
                <a:spcPts val="1800"/>
              </a:spcBef>
              <a:buClrTx/>
              <a:buSzTx/>
              <a:buFontTx/>
              <a:buNone/>
              <a:defRPr/>
            </a:pPr>
            <a:r>
              <a:rPr kumimoji="0" lang="en-US" altLang="zh-CN"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zh-CN" altLang="en-US"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十三五”期间，县委、县政府把科技工作摆在全县经济社会发展的主导地位，强化科技在转型发展中的创新地位，科技事业全面进步，科技抓创新路，采取积极措施，促进科技事业持续健康发展。县委、县政府相继出台了《中共沧源佤族自治县委 沧源佤族自治县人民政府印发〈关于实施创新驱动发展战略加快创新型沧源建设的实施方案〉的通知》、《沧源佤族自治县人民政府关于印发沧源自治县技术转移体系建设实施方案的通知》等政策文件，对科技投入、自主创新等作了明确要求。沧源佤族自治县科技成果转化中心建设得到沧源县委 沧源县人民政府的高度重视，县委和县人民政府分管领导先后听取了成立沧源佤族自治县科技成果转化中心建设的工作情况汇报，并召开专题会议研究，同意成立沧源佤族自治县科技成果转化中心，于2019年6月成立（沧编委发〔2019〕50号），沧源佤族自治县科技成果转化中心为沧源佤族自治县工业和科技信息化局下属股所级事业单位，现有在职在编人员1人。</a:t>
            </a:r>
            <a:endPar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4970" y="409575"/>
            <a:ext cx="8291830" cy="713105"/>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endParaRPr lang="zh-CN" altLang="en-US" sz="3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510540" y="582295"/>
            <a:ext cx="8070850" cy="5443855"/>
          </a:xfrm>
        </p:spPr>
        <p:txBody>
          <a:bodyPr vert="horz" wrap="square" lIns="91440" tIns="45720" rIns="91440" bIns="45720" numCol="1" anchor="t" anchorCtr="0" compatLnSpc="1"/>
          <a:lstStyle/>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rPr>
              <a:t>（七）科技进步在各行业中的贡献率逐步提高</a:t>
            </a:r>
            <a:endPar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zh-CN" altLang="en-US" sz="24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科技进步对国民经济贡献率从“十二五”末的37.5%提高到“十三五”末的49%；科技进步在农业生产中的贡献率从“十二五”末的41.8%提高到“十三五”末的48.8%；科技进步对工业的贡献率从“十二五”末的22.7%提高到“十三五”末的27.2%。全民科技意识不断增强，科技进步促进了经济、社会的全面发展。</a:t>
            </a:r>
            <a:endParaRPr kumimoji="0" lang="zh-CN" altLang="en-US" sz="24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5286" y="620711"/>
            <a:ext cx="8291514" cy="700089"/>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endParaRPr kumimoji="0" sz="3600" b="1" i="0" u="none" strike="noStrike"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内容占位符 2"/>
          <p:cNvSpPr/>
          <p:nvPr/>
        </p:nvSpPr>
        <p:spPr>
          <a:xfrm>
            <a:off x="467360" y="548640"/>
            <a:ext cx="8291830" cy="767715"/>
          </a:xfrm>
          <a:prstGeom prst="rect">
            <a:avLst/>
          </a:prstGeom>
          <a:noFill/>
          <a:ln w="9525">
            <a:noFill/>
          </a:ln>
        </p:spPr>
        <p:txBody>
          <a:bodyPr anchor="b"/>
          <a:lstStyle/>
          <a:p>
            <a:pPr algn="l" eaLnBrk="1" hangingPunct="1">
              <a:buClr>
                <a:schemeClr val="accent2"/>
              </a:buClr>
              <a:buSzPct val="70000"/>
            </a:pPr>
            <a:r>
              <a:rPr lang="en-US" altLang="zh-CN" sz="2800" b="1">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sz="2600" b="1" kern="0">
                <a:ln>
                  <a:noFill/>
                </a:ln>
                <a:solidFill>
                  <a:schemeClr val="accent1"/>
                </a:solidFill>
                <a:effectLst/>
                <a:uLnTx/>
                <a:uFillTx/>
                <a:latin typeface="Arial Black" panose="020B0A04020102020204" pitchFamily="34" charset="0"/>
                <a:ea typeface="微软雅黑" panose="020B0503020204020204" pitchFamily="34" charset="-122"/>
                <a:sym typeface="+mn-ea"/>
              </a:rPr>
              <a:t>（八）专利申请量有了新的突破</a:t>
            </a:r>
            <a:endParaRPr kumimoji="0" lang="zh-CN" altLang="en-US" sz="2600" b="1" i="0" u="none" strike="noStrike" kern="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endParaRPr>
          </a:p>
        </p:txBody>
      </p:sp>
      <p:sp>
        <p:nvSpPr>
          <p:cNvPr id="3" name="文本框 2"/>
          <p:cNvSpPr txBox="1"/>
          <p:nvPr/>
        </p:nvSpPr>
        <p:spPr>
          <a:xfrm>
            <a:off x="958215" y="1515110"/>
            <a:ext cx="7393940" cy="3905250"/>
          </a:xfrm>
          <a:prstGeom prst="rect">
            <a:avLst/>
          </a:prstGeom>
          <a:noFill/>
        </p:spPr>
        <p:txBody>
          <a:bodyPr wrap="square" rtlCol="0">
            <a:noAutofit/>
          </a:bodyPr>
          <a:p>
            <a:r>
              <a:rPr lang="en-US" altLang="zh-CN"/>
              <a:t>        </a:t>
            </a:r>
            <a:endParaRPr lang="en-US" altLang="zh-CN"/>
          </a:p>
          <a:p>
            <a:r>
              <a:rPr lang="en-US" altLang="zh-CN"/>
              <a:t>        </a:t>
            </a:r>
            <a:r>
              <a:rPr lang="zh-CN" altLang="en-US" sz="2400">
                <a:ln>
                  <a:noFill/>
                </a:ln>
                <a:solidFill>
                  <a:schemeClr val="accent1"/>
                </a:solidFill>
                <a:effectLst/>
                <a:uLnTx/>
                <a:uFillTx/>
                <a:latin typeface="Arial Black" panose="020B0A04020102020204" pitchFamily="34" charset="0"/>
                <a:ea typeface="微软雅黑" panose="020B0503020204020204" pitchFamily="34" charset="-122"/>
              </a:rPr>
              <a:t>我县积极响应国家和省市科技经济发展战略、积极贯彻国家及省市产业政策和科技政策，积极鼓励企业科技人员开发新产品，申报专利，保护知识产权。截至2018年全县共申请专利量达80件，其中：发明专利28件、实用新型专利33件、外观设计19件。专利拥有量达42件，其中：发明专利4件、实用新型专利23件、外观设计15件。</a:t>
            </a:r>
            <a:endParaRPr lang="zh-CN" altLang="en-US" sz="2400">
              <a:ln>
                <a:noFill/>
              </a:ln>
              <a:solidFill>
                <a:schemeClr val="accent1"/>
              </a:solidFill>
              <a:effectLst/>
              <a:uLnTx/>
              <a:uFillTx/>
              <a:latin typeface="Arial Black" panose="020B0A0402010202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Rectangle 3"/>
          <p:cNvSpPr>
            <a:spLocks noGrp="1"/>
          </p:cNvSpPr>
          <p:nvPr>
            <p:ph idx="1"/>
          </p:nvPr>
        </p:nvSpPr>
        <p:spPr>
          <a:xfrm>
            <a:off x="467360" y="466090"/>
            <a:ext cx="7943850" cy="5559425"/>
          </a:xfrm>
        </p:spPr>
        <p:txBody>
          <a:bodyPr vert="horz" wrap="square" lIns="91440" tIns="45720" rIns="91440" bIns="45720" numCol="1" anchor="t" anchorCtr="0" compatLnSpc="1"/>
          <a:lstStyle/>
          <a:p>
            <a:pPr marL="357505" marR="0" lvl="0" indent="-357505" algn="just" defTabSz="914400" rtl="0" eaLnBrk="1" fontAlgn="base" latinLnBrk="0" hangingPunct="1">
              <a:lnSpc>
                <a:spcPct val="100000"/>
              </a:lnSpc>
              <a:spcBef>
                <a:spcPts val="1800"/>
              </a:spcBef>
              <a:spcAft>
                <a:spcPct val="0"/>
              </a:spcAft>
              <a:buClr>
                <a:schemeClr val="accent2"/>
              </a:buClr>
              <a:buSzPct val="70000"/>
              <a:buFont typeface="Wingdings 2" panose="05020102010507070707" pitchFamily="18" charset="2"/>
              <a:buChar char=""/>
              <a:defRPr/>
            </a:pPr>
            <a:endParaRPr kumimoji="0" lang="en-US" altLang="zh-CN" sz="1800" b="1" i="0" u="none" strike="noStrike" kern="0" cap="none" spc="0" normalizeH="0" baseline="0" noProof="1">
              <a:ln>
                <a:noFill/>
              </a:ln>
              <a:solidFill>
                <a:srgbClr val="647643"/>
              </a:solidFill>
              <a:effectLst/>
              <a:uLnTx/>
              <a:uFillTx/>
              <a:latin typeface="+mn-lt"/>
              <a:ea typeface="+mn-ea"/>
              <a:cs typeface="+mn-cs"/>
            </a:endParaRPr>
          </a:p>
          <a:p>
            <a:pPr marL="0" marR="0" lvl="0" indent="0" algn="just" defTabSz="914400" rtl="0" eaLnBrk="1" latinLnBrk="0" hangingPunct="1">
              <a:lnSpc>
                <a:spcPct val="150000"/>
              </a:lnSpc>
              <a:spcBef>
                <a:spcPts val="0"/>
              </a:spcBef>
              <a:spcAft>
                <a:spcPct val="0"/>
              </a:spcAft>
              <a:buClr>
                <a:schemeClr val="accent2"/>
              </a:buClr>
              <a:buSzPct val="70000"/>
              <a:buFont typeface="Wingdings 2" panose="05020102010507070707" pitchFamily="18" charset="2"/>
              <a:buNone/>
              <a:defRPr/>
            </a:pPr>
            <a:r>
              <a:rPr kumimoji="0" lang="en-US" sz="1800" b="1" i="0" u="none" strike="noStrike" kern="0" cap="none" spc="0" normalizeH="0" baseline="0" noProof="1">
                <a:ln>
                  <a:noFill/>
                </a:ln>
                <a:solidFill>
                  <a:srgbClr val="647643"/>
                </a:solidFill>
                <a:effectLst/>
                <a:uLnTx/>
                <a:uFillTx/>
                <a:latin typeface="+mn-lt"/>
                <a:ea typeface="+mn-ea"/>
                <a:cs typeface="+mn-cs"/>
              </a:rPr>
              <a:t>       </a:t>
            </a:r>
            <a:r>
              <a:rPr kumimoji="0" lang="en-US" sz="1800" i="0" u="none" strike="noStrike" kern="0" cap="none" spc="0" normalizeH="0" baseline="0" noProof="1">
                <a:ln>
                  <a:noFill/>
                </a:ln>
                <a:solidFill>
                  <a:srgbClr val="647643"/>
                </a:solidFill>
                <a:effectLst/>
                <a:uLnTx/>
                <a:uFillTx/>
                <a:latin typeface="+mn-lt"/>
                <a:ea typeface="+mn-ea"/>
                <a:cs typeface="+mn-cs"/>
              </a:rPr>
              <a:t>  </a:t>
            </a:r>
            <a:r>
              <a:rPr lang="zh-CN" altLang="en-US" sz="2600" b="1">
                <a:ln>
                  <a:noFill/>
                </a:ln>
                <a:solidFill>
                  <a:schemeClr val="accent1"/>
                </a:solidFill>
                <a:effectLst/>
                <a:uLnTx/>
                <a:uFillTx/>
                <a:latin typeface="Arial Black" panose="020B0A04020102020204" pitchFamily="34" charset="0"/>
                <a:ea typeface="微软雅黑" panose="020B0503020204020204" pitchFamily="34" charset="-122"/>
                <a:sym typeface="+mn-ea"/>
              </a:rPr>
              <a:t>（九）企业研发投入逐年提升，科技创新能力不断增强</a:t>
            </a:r>
            <a:endParaRPr lang="zh-CN" altLang="en-US" sz="2600" b="1">
              <a:ln>
                <a:noFill/>
              </a:ln>
              <a:solidFill>
                <a:schemeClr val="accent1"/>
              </a:solidFill>
              <a:effectLst/>
              <a:uLnTx/>
              <a:uFillTx/>
              <a:latin typeface="Arial Black" panose="020B0A04020102020204" pitchFamily="34" charset="0"/>
              <a:ea typeface="微软雅黑" panose="020B0503020204020204" pitchFamily="34" charset="-122"/>
            </a:endParaRPr>
          </a:p>
          <a:p>
            <a:pPr marL="0" marR="0" lvl="0" indent="0" algn="just" defTabSz="914400" rtl="0" eaLnBrk="1" latinLnBrk="0" hangingPunct="1">
              <a:lnSpc>
                <a:spcPct val="150000"/>
              </a:lnSpc>
              <a:spcBef>
                <a:spcPts val="0"/>
              </a:spcBef>
              <a:spcAft>
                <a:spcPct val="0"/>
              </a:spcAft>
              <a:buClr>
                <a:schemeClr val="accent2"/>
              </a:buClr>
              <a:buSzPct val="70000"/>
              <a:buFont typeface="Wingdings 2" panose="05020102010507070707" pitchFamily="18" charset="2"/>
              <a:buNone/>
              <a:defRPr/>
            </a:pPr>
            <a:r>
              <a:rPr kumimoji="0" lang="en-US" altLang="zh-CN"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zh-CN" altLang="en-US"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通过走访企业，对企业进行一对一辅导，宣讲科技扶持政策，开展研发经费归集和科技项目管理培训。加大对企业科技创新的引导，促进企业成为研发投入的主体，以科技厅研发经费投入后补助为指导，积极帮助企业申报上级科技资金等方式，加强企业研发科技的建设，形成人才、资金、项目相配套的体系，使企业成为研发主体。2019年研发投入支出1090.2万元，投入强度从2015</a:t>
            </a:r>
            <a:r>
              <a:rPr kumimoji="0" i="0" u="none" strike="noStrike" kern="0" cap="none" spc="0" normalizeH="0" baseline="0" noProof="1">
                <a:ln>
                  <a:noFill/>
                </a:ln>
                <a:solidFill>
                  <a:srgbClr val="647643"/>
                </a:solidFill>
                <a:effectLst/>
                <a:uLnTx/>
                <a:uFillTx/>
                <a:latin typeface="+mn-lt"/>
                <a:ea typeface="+mn-ea"/>
                <a:cs typeface="+mn-cs"/>
              </a:rPr>
              <a:t>年</a:t>
            </a:r>
            <a:r>
              <a:rPr kumimoji="0" lang="zh-CN" altLang="en-US"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的</a:t>
            </a:r>
            <a:r>
              <a:rPr kumimoji="0" lang="zh-CN" altLang="en-US" sz="20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0.14%增加到2019年的0.23%，增0.09个百分点。</a:t>
            </a:r>
            <a:endParaRPr kumimoji="0" lang="zh-CN" altLang="en-US" sz="20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5" name="文本占位符 88066"/>
          <p:cNvSpPr>
            <a:spLocks noGrp="1"/>
          </p:cNvSpPr>
          <p:nvPr>
            <p:ph idx="1"/>
          </p:nvPr>
        </p:nvSpPr>
        <p:spPr>
          <a:xfrm>
            <a:off x="138430" y="1002030"/>
            <a:ext cx="8747760" cy="5048250"/>
          </a:xfrm>
        </p:spPr>
        <p:txBody>
          <a:bodyPr vert="horz" wrap="square" lIns="91440" tIns="45720" rIns="91440" bIns="45720" anchor="t" anchorCtr="0"/>
          <a:p>
            <a:pPr>
              <a:lnSpc>
                <a:spcPts val="2100"/>
              </a:lnSpc>
            </a:pPr>
            <a:endParaRPr lang="zh-CN" altLang="en-US" b="1" dirty="0">
              <a:solidFill>
                <a:srgbClr val="0000FF"/>
              </a:solidFill>
            </a:endParaRPr>
          </a:p>
          <a:p>
            <a:pPr algn="l" eaLnBrk="1" hangingPunct="1">
              <a:buClr>
                <a:schemeClr val="accent2"/>
              </a:buClr>
              <a:buSzPct val="70000"/>
            </a:pPr>
            <a:r>
              <a:rPr lang="en-US" altLang="zh-CN" sz="2400" b="1">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（十）各类认定申报工作有新的突破</a:t>
            </a:r>
            <a:endPar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endParaRPr>
          </a:p>
          <a:p>
            <a:pPr algn="l" eaLnBrk="1" hangingPunct="1">
              <a:buClr>
                <a:schemeClr val="accent2"/>
              </a:buClr>
              <a:buSzPct val="70000"/>
            </a:pPr>
            <a:r>
              <a:rPr lang="en-US" altLang="zh-CN" sz="3600">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en-US" altLang="zh-CN" sz="2400">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sz="2400">
                <a:ln>
                  <a:noFill/>
                </a:ln>
                <a:solidFill>
                  <a:schemeClr val="accent1"/>
                </a:solidFill>
                <a:effectLst/>
                <a:uLnTx/>
                <a:uFillTx/>
                <a:latin typeface="Arial Black" panose="020B0A04020102020204" pitchFamily="34" charset="0"/>
                <a:ea typeface="微软雅黑" panose="020B0503020204020204" pitchFamily="34" charset="-122"/>
                <a:sym typeface="+mn-ea"/>
              </a:rPr>
              <a:t>一是充分发挥科技特派员联合服务作用，提高科技特派员工作绩效，切实加强对科技特派员的管理和申报工作。二是提高科技示范户科技应用水平，充分发挥以点带面、以点促面、带动发展的作用，我们强化服务，充当技术后盾，抓好农村科技示范户推荐工作。截至2020年底，累计认定的省级科技特派员30人，市级科技特员28人，乡土人才（科技辅导员）20人，科技示范户74户。</a:t>
            </a:r>
            <a:endParaRPr lang="zh-CN" altLang="en-US" sz="3600">
              <a:ln>
                <a:noFill/>
              </a:ln>
              <a:solidFill>
                <a:schemeClr val="accent1"/>
              </a:solidFill>
              <a:effectLst/>
              <a:uLnTx/>
              <a:uFillTx/>
              <a:latin typeface="Arial Black" panose="020B0A04020102020204" pitchFamily="34" charset="0"/>
              <a:ea typeface="微软雅黑" panose="020B0503020204020204" pitchFamily="34" charset="-122"/>
            </a:endParaRPr>
          </a:p>
          <a:p>
            <a:pPr algn="ctr">
              <a:lnSpc>
                <a:spcPts val="2100"/>
              </a:lnSpc>
              <a:buNone/>
            </a:pPr>
            <a:r>
              <a:rPr lang="zh-CN" altLang="en-US" sz="2800" dirty="0"/>
              <a:t>　</a:t>
            </a:r>
            <a:r>
              <a:rPr lang="zh-CN" altLang="en-US" dirty="0"/>
              <a:t>　</a:t>
            </a:r>
            <a:endParaRPr lang="zh-CN" altLang="en-US" dirty="0"/>
          </a:p>
          <a:p>
            <a:pPr>
              <a:lnSpc>
                <a:spcPct val="150000"/>
              </a:lnSpc>
              <a:buNone/>
            </a:pPr>
            <a:endParaRPr lang="zh-CN" altLang="en-US" b="1" dirty="0">
              <a:solidFill>
                <a:srgbClr val="0000FF"/>
              </a:solidFill>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19100" y="916305"/>
            <a:ext cx="8291830" cy="5128895"/>
          </a:xfrm>
        </p:spPr>
        <p:txBody>
          <a:bodyPr/>
          <a:p>
            <a:pPr algn="l" eaLnBrk="1" hangingPunct="1">
              <a:buClr>
                <a:schemeClr val="accent2"/>
              </a:buClr>
              <a:buSzPct val="70000"/>
            </a:pPr>
            <a:r>
              <a:rPr lang="en-US" altLang="zh-CN" sz="2400" b="1">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（十一）国家可持续发展议程创新示范区建设有序推进</a:t>
            </a:r>
            <a:endParaRPr lang="zh-CN" altLang="en-US" sz="2400"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en-US" altLang="zh-CN"/>
              <a:t>      </a:t>
            </a:r>
            <a:r>
              <a:rPr lang="zh-CN" altLang="en-US"/>
              <a:t>一是健全领导体系，强化组织保障。工作启动后，我县随即成立县建设国家可持续发展议程创新示范区工作领导小组，由县委、县政府主要领导任双组长，在领导小组的统一领导下，按照“一项行动、一个推进组、一位主抓领导、一个牵头部门、一个实施方案”的配置，为各项工作提供组织保障。二是完善工作机制，科学推进发展。印发了《沧源佤族自治县建设国家可持续发展议程创新示范区建设方案（2018—2025年）》及“五大行动”五个实施方案，明确了工作目标、工作任务和保障措施，全县可持续发展五大行动168个项目启动59项，开工率达35%，累计完成投资68.9亿元。通过强化政策对接与项目建设，稳步推进“可创发展”五大行动。</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kern="1200">
                <a:ln>
                  <a:noFill/>
                </a:ln>
                <a:effectLst/>
                <a:uLnTx/>
                <a:uFillTx/>
                <a:latin typeface="Arial Black" panose="020B0A04020102020204" pitchFamily="34" charset="0"/>
                <a:ea typeface="微软雅黑" panose="020B0503020204020204" pitchFamily="34" charset="-122"/>
                <a:cs typeface="+mn-cs"/>
                <a:sym typeface="+mn-ea"/>
              </a:rPr>
              <a:t>         </a:t>
            </a:r>
            <a:r>
              <a:rPr lang="zh-CN" altLang="en-US">
                <a:ln>
                  <a:noFill/>
                </a:ln>
                <a:effectLst/>
                <a:uLnTx/>
                <a:uFillTx/>
                <a:latin typeface="Arial Black" panose="020B0A04020102020204" pitchFamily="34" charset="0"/>
                <a:ea typeface="微软雅黑" panose="020B0503020204020204" pitchFamily="34" charset="-122"/>
                <a:sym typeface="+mn-ea"/>
              </a:rPr>
              <a:t>（十二）存在的主要问题</a:t>
            </a:r>
            <a:endParaRPr lang="zh-CN" altLang="en-US"/>
          </a:p>
        </p:txBody>
      </p:sp>
      <p:sp>
        <p:nvSpPr>
          <p:cNvPr id="3" name="内容占位符 2"/>
          <p:cNvSpPr>
            <a:spLocks noGrp="1"/>
          </p:cNvSpPr>
          <p:nvPr>
            <p:ph idx="1"/>
          </p:nvPr>
        </p:nvSpPr>
        <p:spPr/>
        <p:txBody>
          <a:bodyPr/>
          <a:p>
            <a:r>
              <a:rPr lang="en-US" altLang="zh-CN" sz="1800"/>
              <a:t>    </a:t>
            </a:r>
            <a:r>
              <a:rPr lang="en-US" altLang="zh-CN"/>
              <a:t> </a:t>
            </a:r>
            <a:r>
              <a:rPr lang="zh-CN" altLang="en-US" b="1"/>
              <a:t>1、科技队伍薄弱，有待于进一步加强。</a:t>
            </a:r>
            <a:r>
              <a:rPr lang="zh-CN" altLang="en-US"/>
              <a:t>工信部门近年来，由于科技体制改革，科技综合管理股编制只有2个，造成人员严重缺编，科技管理职能有所弱化。人才交流停滞，极缺文秘和计算机专业人员，科技工作人员年龄老化，断层现象严重。</a:t>
            </a:r>
            <a:r>
              <a:rPr lang="zh-CN" altLang="en-US" b="1"/>
              <a:t>2、沧源佤族自治县科技成果转化中心没有充分发挥职作用。</a:t>
            </a:r>
            <a:r>
              <a:rPr lang="zh-CN" altLang="en-US"/>
              <a:t>2019年我县虽然成立了沧源佤族自治县科技成果转化中心，但人员编制只解决1名，办公场所、开办经费一直没有落实，直接影响了相关工作的开展。</a:t>
            </a:r>
            <a:r>
              <a:rPr lang="zh-CN" altLang="en-US" b="1"/>
              <a:t>3、我县科技人才的比率偏低，人才的培养和引进存在较多困难。</a:t>
            </a:r>
            <a:r>
              <a:rPr lang="zh-CN" altLang="en-US"/>
              <a:t>虽然县委、县政府高度重视人才工作，但不可否认我县目前人才基础仍然薄弱，企业科技人才比例不高，创新型人才贫乏，技术工人紧缺。加之目前人才流动性大，我县与周边县相比软硬件环境尚有差距，引进人才难，留住人才更难。</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文本占位符 59394"/>
          <p:cNvSpPr>
            <a:spLocks noGrp="1"/>
          </p:cNvSpPr>
          <p:nvPr>
            <p:ph idx="1"/>
          </p:nvPr>
        </p:nvSpPr>
        <p:spPr>
          <a:xfrm>
            <a:off x="827088" y="2205355"/>
            <a:ext cx="7321550" cy="1800225"/>
          </a:xfrm>
        </p:spPr>
        <p:txBody>
          <a:bodyPr vert="horz" wrap="square" lIns="91440" tIns="45720" rIns="91440" bIns="45720" anchor="t" anchorCtr="0"/>
          <a:p>
            <a:r>
              <a:rPr lang="en-US" altLang="zh-CN" sz="2400" dirty="0"/>
              <a:t>       </a:t>
            </a:r>
            <a:r>
              <a:rPr lang="zh-CN" altLang="en-US" sz="2400" dirty="0"/>
              <a:t>2023年</a:t>
            </a:r>
            <a:r>
              <a:rPr lang="en-US" altLang="zh-CN" sz="2400" dirty="0"/>
              <a:t>3</a:t>
            </a:r>
            <a:r>
              <a:rPr lang="zh-CN" altLang="en-US" sz="2400" dirty="0"/>
              <a:t>月</a:t>
            </a:r>
            <a:r>
              <a:rPr lang="en-US" altLang="zh-CN" sz="2400" dirty="0"/>
              <a:t>2</a:t>
            </a:r>
            <a:r>
              <a:rPr lang="zh-CN" altLang="en-US" sz="2400" dirty="0"/>
              <a:t>日，沧源佤族自治县第十四届人民政府第13次常务会议通过了同意《沧源佤族自治县</a:t>
            </a:r>
            <a:r>
              <a:rPr lang="en-US" altLang="zh-CN" sz="2400" dirty="0"/>
              <a:t>“</a:t>
            </a:r>
            <a:r>
              <a:rPr lang="zh-CN" altLang="en-US" sz="2400" dirty="0"/>
              <a:t>十四五</a:t>
            </a:r>
            <a:r>
              <a:rPr lang="en-US" altLang="zh-CN" sz="2400" dirty="0"/>
              <a:t>”</a:t>
            </a:r>
            <a:r>
              <a:rPr lang="zh-CN" altLang="en-US" sz="2400" dirty="0"/>
              <a:t>科技创新规划（送审稿）》，为方便社会公众全面了解有关政策，现政策解读如下。</a:t>
            </a:r>
            <a:r>
              <a:rPr lang="zh-CN" altLang="en-US" dirty="0"/>
              <a:t> </a:t>
            </a:r>
            <a:endParaRPr lang="zh-CN" altLang="en-US" dirty="0"/>
          </a:p>
        </p:txBody>
      </p:sp>
      <p:sp>
        <p:nvSpPr>
          <p:cNvPr id="10244" name="矩形 59397"/>
          <p:cNvSpPr/>
          <p:nvPr/>
        </p:nvSpPr>
        <p:spPr>
          <a:xfrm>
            <a:off x="755650" y="1972945"/>
            <a:ext cx="7321550" cy="3401060"/>
          </a:xfrm>
          <a:prstGeom prst="rect">
            <a:avLst/>
          </a:prstGeom>
          <a:noFill/>
          <a:ln w="9525">
            <a:noFill/>
          </a:ln>
        </p:spPr>
        <p:txBody>
          <a:bodyPr/>
          <a:p>
            <a:pPr marL="357505" indent="-357505" algn="just">
              <a:lnSpc>
                <a:spcPct val="110000"/>
              </a:lnSpc>
              <a:spcBef>
                <a:spcPts val="1800"/>
              </a:spcBef>
              <a:buClr>
                <a:schemeClr val="accent2"/>
              </a:buClr>
              <a:buSzPct val="70000"/>
              <a:buFont typeface="Wingdings 2" panose="05020102010507070707" pitchFamily="18" charset="2"/>
              <a:buChar char=""/>
            </a:pPr>
            <a:endParaRPr lang="zh-CN" altLang="en-US" dirty="0">
              <a:solidFill>
                <a:srgbClr val="647643"/>
              </a:solidFill>
              <a:latin typeface="Arial" panose="020B0604020202020204" pitchFamily="34" charset="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9105" y="1844675"/>
            <a:ext cx="7962900" cy="4133215"/>
          </a:xfrm>
        </p:spPr>
        <p:txBody>
          <a:bodyPr/>
          <a:p>
            <a:pPr marL="0" indent="0">
              <a:buNone/>
            </a:pPr>
            <a:r>
              <a:rPr lang="en-US" altLang="zh-CN">
                <a:sym typeface="+mn-ea"/>
              </a:rPr>
              <a:t>        </a:t>
            </a:r>
            <a:r>
              <a:rPr lang="zh-CN" altLang="en-US" b="1">
                <a:sym typeface="+mn-ea"/>
              </a:rPr>
              <a:t>4、科技投入渠道不广，总量不足。</a:t>
            </a:r>
            <a:r>
              <a:rPr lang="zh-CN" altLang="en-US">
                <a:sym typeface="+mn-ea"/>
              </a:rPr>
              <a:t>在科技投入方面，投入渠道单一，创新项目和包括民营科技企业在内的中小企业科技创新经费投入不足。大多数企业存在短期行为，对科技的投入少，企业产品开发的动力不足。</a:t>
            </a:r>
            <a:r>
              <a:rPr lang="zh-CN" altLang="en-US" b="1">
                <a:sym typeface="+mn-ea"/>
              </a:rPr>
              <a:t>5、企业自主创新能力不强。</a:t>
            </a:r>
            <a:r>
              <a:rPr lang="zh-CN" altLang="en-US">
                <a:sym typeface="+mn-ea"/>
              </a:rPr>
              <a:t>一是企业自主创新活力和动力不足，科研人员、大学生创新创业热情有待进一步激发，科技创新体制机制有待进一步探索；二是大多数企业自主创新主体作用发挥不够，拥有自主知识产权的核心技术不多，主要产业关键技术自给率低，缺乏核心竞争力。</a:t>
            </a:r>
            <a:endParaRPr lang="zh-CN" altLang="en-US"/>
          </a:p>
          <a:p>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19100" y="404495"/>
            <a:ext cx="8291513" cy="700088"/>
          </a:xfrm>
        </p:spPr>
        <p:txBody>
          <a:bodyPr/>
          <a:p>
            <a:r>
              <a:rPr lang="en-US" altLang="zh-CN">
                <a:ln>
                  <a:noFill/>
                </a:ln>
                <a:effectLst/>
                <a:uLnTx/>
                <a:uFillTx/>
                <a:latin typeface="Arial Black" panose="020B0A04020102020204" pitchFamily="34" charset="0"/>
                <a:ea typeface="微软雅黑" panose="020B0503020204020204" pitchFamily="34" charset="-122"/>
                <a:sym typeface="+mn-ea"/>
              </a:rPr>
              <a:t>      </a:t>
            </a:r>
            <a:r>
              <a:rPr lang="zh-CN" altLang="en-US">
                <a:ln>
                  <a:noFill/>
                </a:ln>
                <a:effectLst/>
                <a:uLnTx/>
                <a:uFillTx/>
                <a:latin typeface="Arial Black" panose="020B0A04020102020204" pitchFamily="34" charset="0"/>
                <a:ea typeface="微软雅黑" panose="020B0503020204020204" pitchFamily="34" charset="-122"/>
                <a:sym typeface="+mn-ea"/>
              </a:rPr>
              <a:t>第二部分、“十三五”科技工作经验</a:t>
            </a:r>
            <a:endParaRPr lang="zh-CN" altLang="en-US"/>
          </a:p>
        </p:txBody>
      </p:sp>
      <p:sp>
        <p:nvSpPr>
          <p:cNvPr id="3" name="内容占位符 2"/>
          <p:cNvSpPr>
            <a:spLocks noGrp="1"/>
          </p:cNvSpPr>
          <p:nvPr>
            <p:ph idx="1"/>
          </p:nvPr>
        </p:nvSpPr>
        <p:spPr>
          <a:xfrm>
            <a:off x="419100" y="1168400"/>
            <a:ext cx="8291830" cy="4722495"/>
          </a:xfrm>
        </p:spPr>
        <p:txBody>
          <a:bodyPr/>
          <a:p>
            <a:pPr algn="l" eaLnBrk="1" hangingPunct="1">
              <a:lnSpc>
                <a:spcPct val="90000"/>
              </a:lnSpc>
              <a:buClrTx/>
              <a:buSzTx/>
              <a:buFontTx/>
              <a:defRPr/>
            </a:pPr>
            <a:r>
              <a:rPr lang="en-US" altLang="zh-CN" b="1"/>
              <a:t>    </a:t>
            </a:r>
            <a:endParaRPr lang="en-US" altLang="zh-CN" b="1"/>
          </a:p>
          <a:p>
            <a:pPr algn="l" eaLnBrk="1" hangingPunct="1">
              <a:lnSpc>
                <a:spcPct val="90000"/>
              </a:lnSpc>
              <a:buClrTx/>
              <a:buSzTx/>
              <a:buFontTx/>
              <a:defRPr/>
            </a:pPr>
            <a:r>
              <a:rPr lang="en-US" altLang="zh-CN" b="1"/>
              <a:t>     </a:t>
            </a:r>
            <a:r>
              <a:rPr lang="zh-CN" altLang="en-US" b="1"/>
              <a:t>（一）思路清晰，重点明确，各项工作有序推进。</a:t>
            </a:r>
            <a:r>
              <a:rPr lang="zh-CN" altLang="en-US"/>
              <a:t>“十三五”以来，全县深入贯彻科技工作的各项方针政策，狠抓科技进步，提高自主创新能力，进一步凸显了科技在经济社会发展中的支撑引领作用。</a:t>
            </a:r>
            <a:endParaRPr lang="zh-CN" altLang="en-US"/>
          </a:p>
          <a:p>
            <a:pPr algn="l" eaLnBrk="1" hangingPunct="1">
              <a:lnSpc>
                <a:spcPct val="90000"/>
              </a:lnSpc>
              <a:buClrTx/>
              <a:buSzTx/>
              <a:buFontTx/>
              <a:defRPr/>
            </a:pPr>
            <a:r>
              <a:rPr lang="en-US" altLang="zh-CN" b="1"/>
              <a:t>     </a:t>
            </a:r>
            <a:r>
              <a:rPr lang="zh-CN" altLang="en-US" b="1"/>
              <a:t>（二）稳定的科技投入机制是科技工作取得成效的关键。</a:t>
            </a:r>
            <a:r>
              <a:rPr lang="zh-CN" altLang="en-US"/>
              <a:t> 近几年来，县财政“科技三项”划拨力度逐年提高，我县“科技三项费”从2016年的18万元提高到2020年的27.5万元；每年向上级争取的科技项目经费均达155.5万元，2020年争取资金540万元，成为我县科技投入的重要来源，既引进了省、市先进的科技管理理念，促进了科技管理水平的提升，又为企业带来了难得的发展机遇，增强了发展后劲。初步形成了政府投入为引导、企业投入为主体、社会投入为补充的科技投资模式，有效撬动了金融资本和民间资本对科技的投入。</a:t>
            </a:r>
            <a:endParaRPr lang="zh-CN" altLang="en-US"/>
          </a:p>
          <a:p>
            <a:pPr algn="l" eaLnBrk="1" hangingPunct="1">
              <a:lnSpc>
                <a:spcPct val="90000"/>
              </a:lnSpc>
              <a:buClrTx/>
              <a:buSzTx/>
              <a:buFontTx/>
              <a:defRPr/>
            </a:pPr>
            <a:r>
              <a:rPr lang="zh-CN" altLang="en-US"/>
              <a:t> </a:t>
            </a:r>
            <a:r>
              <a:rPr lang="en-US" altLang="zh-CN"/>
              <a:t>  </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4660" y="1002030"/>
            <a:ext cx="8256270" cy="4982210"/>
          </a:xfrm>
        </p:spPr>
        <p:txBody>
          <a:bodyPr/>
          <a:p>
            <a:r>
              <a:rPr lang="en-US" altLang="zh-CN"/>
              <a:t>    </a:t>
            </a:r>
            <a:r>
              <a:rPr lang="zh-CN" altLang="en-US" b="1">
                <a:sym typeface="+mn-ea"/>
              </a:rPr>
              <a:t>（三）科技特派员申报和管理得到有效增强。</a:t>
            </a:r>
            <a:r>
              <a:rPr lang="zh-CN" altLang="en-US">
                <a:sym typeface="+mn-ea"/>
              </a:rPr>
              <a:t>加强科技特派员队伍建设，进一步激发科技人员的积极性、主动性和创造性，通过重心下移，把科技人才资源直接导入农村，加快农村经济快速发展。挖掘资源，做好科技特派员的选派工作，把科技特派员的选派与精准扶贫工作结合起来，为贫困村提供技术指导、培训和服务。</a:t>
            </a:r>
            <a:endParaRPr lang="zh-CN" altLang="en-US"/>
          </a:p>
          <a:p>
            <a:r>
              <a:rPr lang="en-US" altLang="zh-CN"/>
              <a:t>     </a:t>
            </a:r>
            <a:r>
              <a:rPr lang="zh-CN" altLang="en-US" sz="2000" b="1"/>
              <a:t>（四）加强科学技术普及，提升公众科技素养。</a:t>
            </a:r>
            <a:r>
              <a:rPr lang="zh-CN" altLang="en-US" sz="2000"/>
              <a:t>建立政府积极引导、全社会广泛参与、市场有效推动的科普工作新格局。成立了沧源佤族自治县科技成果转化中心，利用县科技成果转化中心综合服务职能申报实施科技计划项目，开展科技进村入户、进企业、进学校、进社区活动。加强各级干部和公务员的科技培训以及民众群体的科普宣传，不断提升科普工作的水平和公众的科学素养，积极营造鼓励创新、宽容失败的创新氛围，加强创新教育，增强全民创新意识素养。</a:t>
            </a:r>
            <a:endParaRPr lang="zh-CN" altLang="en-US" sz="20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n>
                  <a:noFill/>
                </a:ln>
                <a:effectLst/>
                <a:uLnTx/>
                <a:uFillTx/>
                <a:latin typeface="Arial Black" panose="020B0A04020102020204" pitchFamily="34" charset="0"/>
                <a:ea typeface="微软雅黑" panose="020B0503020204020204" pitchFamily="34" charset="-122"/>
                <a:sym typeface="+mn-ea"/>
              </a:rPr>
              <a:t>第三部分“十四五”科技创新发展基本思路</a:t>
            </a:r>
            <a:endParaRPr lang="zh-CN" altLang="en-US"/>
          </a:p>
        </p:txBody>
      </p:sp>
      <p:sp>
        <p:nvSpPr>
          <p:cNvPr id="3" name="内容占位符 2"/>
          <p:cNvSpPr>
            <a:spLocks noGrp="1"/>
          </p:cNvSpPr>
          <p:nvPr>
            <p:ph idx="1"/>
          </p:nvPr>
        </p:nvSpPr>
        <p:spPr>
          <a:xfrm>
            <a:off x="419100" y="1002030"/>
            <a:ext cx="8291830" cy="5637530"/>
          </a:xfrm>
        </p:spPr>
        <p:txBody>
          <a:bodyPr/>
          <a:p>
            <a:r>
              <a:rPr lang="en-US" altLang="zh-CN"/>
              <a:t>  </a:t>
            </a:r>
            <a:r>
              <a:rPr lang="zh-CN" altLang="en-US"/>
              <a:t>（一）指导思想</a:t>
            </a:r>
            <a:endParaRPr lang="zh-CN" altLang="en-US"/>
          </a:p>
          <a:p>
            <a:r>
              <a:rPr lang="en-US" altLang="zh-CN"/>
              <a:t>    </a:t>
            </a:r>
            <a:r>
              <a:rPr lang="zh-CN" altLang="en-US"/>
              <a:t>以习近平新时代中国特色社会主义思想为指导，全面贯彻党的十九大和十九届二中、三中、四中、五中、六中全会精神及省委十届十一次全会精神，贯彻新发展理念，融入新发展格局，深入实施创新驱动发展战略，落实“核心在人才、基础在平台、关键在转化、动力在改革”的科技创新发展要求，以建设区域科技创新中心为主线，围绕产业链部署创新链、围绕创新链布局产业链，集聚高端创新要素，深化科技体制改革，推进开放协同创新，打造具有沧源特色的创新体系；坚持以国家可持续发展议程创新示范区建设为统领，聚焦特色资源转化能力弱的瓶颈，围绕“一县一业”“一园一主导”部署创新链，加快创新驱动发展，着力营造大众创业、万众创新的政策环境和制度环境，着力构建区域技术创新体系和科技服务体系；坚持“五位一体”总体布局和“四个全面”战略布局，贯彻“五大”发展理念，大力实施创新驱动发展战略，以增强自主创新能力为动力，以转变发展方式为主线，以产业技术创新为重点，着力培育企业成为创新主体，为推进经济社会高质量发展提供科技创新支撑。</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ln>
                  <a:noFill/>
                </a:ln>
                <a:effectLst/>
                <a:uLnTx/>
                <a:uFillTx/>
                <a:latin typeface="Arial Black" panose="020B0A04020102020204" pitchFamily="34" charset="0"/>
                <a:ea typeface="微软雅黑" panose="020B0503020204020204" pitchFamily="34" charset="-122"/>
                <a:sym typeface="+mn-ea"/>
              </a:rPr>
              <a:t>（二）发展目标</a:t>
            </a:r>
            <a:endParaRPr lang="zh-CN" altLang="en-US"/>
          </a:p>
        </p:txBody>
      </p:sp>
      <p:sp>
        <p:nvSpPr>
          <p:cNvPr id="3" name="内容占位符 2"/>
          <p:cNvSpPr>
            <a:spLocks noGrp="1"/>
          </p:cNvSpPr>
          <p:nvPr>
            <p:ph idx="1"/>
          </p:nvPr>
        </p:nvSpPr>
        <p:spPr>
          <a:xfrm>
            <a:off x="419100" y="1002030"/>
            <a:ext cx="8291830" cy="5245100"/>
          </a:xfrm>
        </p:spPr>
        <p:txBody>
          <a:bodyPr/>
          <a:p>
            <a:pPr marL="0" indent="0">
              <a:buNone/>
            </a:pPr>
            <a:r>
              <a:rPr lang="en-US" altLang="zh-CN" sz="1800"/>
              <a:t>      </a:t>
            </a:r>
            <a:r>
              <a:rPr lang="en-US" altLang="zh-CN" sz="1800" b="1"/>
              <a:t> </a:t>
            </a:r>
            <a:r>
              <a:rPr lang="zh-CN" altLang="en-US" sz="1800" b="1"/>
              <a:t>1、创新能力明显提升。</a:t>
            </a:r>
            <a:r>
              <a:rPr lang="zh-CN" altLang="en-US" sz="1800"/>
              <a:t>到2025年，创新资源优化和科技体制改革取得明显成效，形成更加完善的产学研协同创新机制和科技成果转移转化机制，努力实现由要素驱动向创新驱动转变。全社会研究与试验发展（R&amp;D）经费投入占GDP的比重达到1.5%；科技进步对经济增长的贡献率达55％以上；地方财政科技投入占本级财政一般公共预算支出比重达到1.5%；全县高新技术企业达2户以上，科技型中小企业达11户以上；众创空间、星创天地等创新创业服务机构达到2家，努力发挥好科技创新引领支撑新常态的核心作用，形成全县创新驱动发展、大众创业、万众创新的良好局面。</a:t>
            </a:r>
            <a:r>
              <a:rPr lang="zh-CN" altLang="en-US" sz="1800" b="1"/>
              <a:t>2、创新资源加速集聚。</a:t>
            </a:r>
            <a:r>
              <a:rPr lang="zh-CN" altLang="en-US" sz="1800"/>
              <a:t>全面扩大科技对外开放，加强与省内外高校、科研院所、科技型企业和其他市场经济机构的交流合作，推动科研平台、科技型企业、科技成果、科技人才和团队“四个落地”转化。贯彻落实科技部《国家高新区绿色发展专项行动实施方案》，深入践行绿色发展理念，巩固提升绿色发展优势，探索生态文明与科技创新、经济繁荣相协调相统一的可持续发展新路径。到2025年，引进高层次科技人才10人左右；建立专家（院士）工作站2个以上；打造产业创新平台1个；省级科技特派员认定6人以上；入选云南省中青年学术和技术带头人后备人才、云南省技术创新人才培养对象的达2人以上，培养市级科技创新人才6名以上，培育创新团队1个以上。</a:t>
            </a:r>
            <a:endParaRPr lang="zh-CN" altLang="en-US" sz="18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en-US" altLang="zh-CN" b="1"/>
              <a:t> </a:t>
            </a:r>
            <a:r>
              <a:rPr lang="zh-CN" altLang="en-US" sz="2400" b="1"/>
              <a:t>3、支撑绿色产业链取得重大突破。</a:t>
            </a:r>
            <a:r>
              <a:rPr lang="zh-CN" altLang="en-US" sz="2400"/>
              <a:t>围绕蔗糖、茶叶、核桃、坚果、中药材等地方优势特色产业发展技术需求，通过强化产学研合作，着力破解产业发展关键技术瓶颈，推动特色产业精深加工水平再上新台阶，市场竞争力和抗风险能力显著增强。至2025年，在重点产业上研发突破具有重大支撑作用的关键技术2项以上，推动重大科技成果转化和产业化5项以上，开发新产品10个以上，科技助推蔗糖、茶叶、核桃、中药材等特色产业加工业增加值实现高质量增长。</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（三）发展原则</a:t>
            </a:r>
            <a:endParaRPr lang="zh-CN" altLang="en-US"/>
          </a:p>
        </p:txBody>
      </p:sp>
      <p:sp>
        <p:nvSpPr>
          <p:cNvPr id="3" name="内容占位符 2"/>
          <p:cNvSpPr>
            <a:spLocks noGrp="1"/>
          </p:cNvSpPr>
          <p:nvPr>
            <p:ph idx="1"/>
          </p:nvPr>
        </p:nvSpPr>
        <p:spPr>
          <a:xfrm>
            <a:off x="419100" y="841375"/>
            <a:ext cx="8291830" cy="5278755"/>
          </a:xfrm>
        </p:spPr>
        <p:txBody>
          <a:bodyPr/>
          <a:p>
            <a:pPr marL="0" indent="0">
              <a:buNone/>
            </a:pPr>
            <a:r>
              <a:rPr lang="en-US" altLang="zh-CN"/>
              <a:t>   </a:t>
            </a:r>
            <a:r>
              <a:rPr lang="en-US" altLang="zh-CN" b="1"/>
              <a:t> </a:t>
            </a:r>
            <a:r>
              <a:rPr lang="zh-CN" altLang="en-US" sz="1800" b="1"/>
              <a:t>1、创新驱动、科技支撑。</a:t>
            </a:r>
            <a:r>
              <a:rPr lang="zh-CN" altLang="en-US" sz="1800"/>
              <a:t>坚持“科学技术是第一生产力”的理念，加强顶层设计，更加突出对重点行业和区域科技发展的系统设计，始终将科技进步作为支撑经济社会发展的关键抓手，提升科技对经济发展、社会进步和生态优化等方面的支撑作用。</a:t>
            </a:r>
            <a:endParaRPr lang="zh-CN" altLang="en-US" sz="1800"/>
          </a:p>
          <a:p>
            <a:pPr marL="0" indent="0">
              <a:buNone/>
            </a:pPr>
            <a:r>
              <a:rPr lang="en-US" altLang="zh-CN" sz="1800"/>
              <a:t>    </a:t>
            </a:r>
            <a:r>
              <a:rPr lang="en-US" altLang="zh-CN" sz="1800" b="1"/>
              <a:t> </a:t>
            </a:r>
            <a:r>
              <a:rPr lang="zh-CN" altLang="en-US" sz="1800" b="1"/>
              <a:t>2、市场主导、政府引导</a:t>
            </a:r>
            <a:r>
              <a:rPr lang="zh-CN" altLang="en-US" sz="1800"/>
              <a:t>。充分发挥市场在科技资源配置中的决定性作用，通过宏观指导、项目支持、财税政策和信贷杠杆等政策的引导，推进企业与高校、科研机构、金融机构等的紧密合作，形成以企业为主体的政产学研相结合的科技创新体系。</a:t>
            </a:r>
            <a:endParaRPr lang="zh-CN" altLang="en-US" sz="1800"/>
          </a:p>
          <a:p>
            <a:pPr marL="0" indent="0">
              <a:buNone/>
            </a:pPr>
            <a:r>
              <a:rPr lang="en-US" altLang="zh-CN" sz="1800"/>
              <a:t>     </a:t>
            </a:r>
            <a:r>
              <a:rPr lang="zh-CN" altLang="en-US" sz="1800" b="1"/>
              <a:t>3、整体推进、重点突破。</a:t>
            </a:r>
            <a:r>
              <a:rPr lang="zh-CN" altLang="en-US" sz="1800"/>
              <a:t>从全县经济社会发展全局出发，面向战略性新兴产业和传统优势产业，凝练一批科技重点工程和重大专项，集中力量突破一批关键技术和共性技术，有效推动产业结构调整和经济发展方式的转变。</a:t>
            </a:r>
            <a:endParaRPr lang="zh-CN" altLang="en-US" sz="1800"/>
          </a:p>
          <a:p>
            <a:pPr marL="0" indent="0">
              <a:buNone/>
            </a:pPr>
            <a:r>
              <a:rPr lang="en-US" altLang="zh-CN" sz="1800"/>
              <a:t>    </a:t>
            </a:r>
            <a:r>
              <a:rPr lang="en-US" altLang="zh-CN" sz="1800" b="1"/>
              <a:t> </a:t>
            </a:r>
            <a:r>
              <a:rPr lang="zh-CN" altLang="en-US" sz="1800" b="1"/>
              <a:t>4、以人为本，人才引领。</a:t>
            </a:r>
            <a:r>
              <a:rPr lang="zh-CN" altLang="en-US" sz="1800"/>
              <a:t>坚持以政策赋能创新人才队伍建设，破解人才短缺瓶颈，加快培养和引进高层次创新创业人才队伍，集聚领军人才。鼓励企业柔性引进高层次科技人才，以催生创新创业平台、高新技术企业，带动新兴产业，引领产业结构调整和催生经济增长点。</a:t>
            </a:r>
            <a:endParaRPr lang="zh-CN" altLang="en-US" sz="18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（四）重点任务</a:t>
            </a:r>
            <a:endParaRPr lang="zh-CN" altLang="en-US"/>
          </a:p>
        </p:txBody>
      </p:sp>
      <p:sp>
        <p:nvSpPr>
          <p:cNvPr id="3" name="内容占位符 2"/>
          <p:cNvSpPr>
            <a:spLocks noGrp="1"/>
          </p:cNvSpPr>
          <p:nvPr>
            <p:ph idx="1"/>
          </p:nvPr>
        </p:nvSpPr>
        <p:spPr/>
        <p:txBody>
          <a:bodyPr/>
          <a:p>
            <a:pPr marL="0" indent="0">
              <a:buNone/>
            </a:pPr>
            <a:r>
              <a:rPr lang="en-US" altLang="zh-CN" sz="1800"/>
              <a:t>     </a:t>
            </a:r>
            <a:r>
              <a:rPr lang="zh-CN" altLang="en-US" sz="1800" b="1"/>
              <a:t>1、积极推进省级创新型强县建设。</a:t>
            </a:r>
            <a:r>
              <a:rPr lang="zh-CN" altLang="en-US" sz="1800"/>
              <a:t>对照云南省创新型县建设标准，积极探索“科技创新-产业带动-乡村振兴”路径，形成边疆欠发达地区科技脱贫攻坚的样板模式，并进一步巩固科技助力乡村振兴成效。积极推进项目招引、科技人才引进，加快发展高科技产业，引导企业建设技术研发平台，提高产品附加值和综合效益，努力将我县建设成为科技实力明显增强、产业竞争力大幅提升、高新技术迅速发展、社会和谐稳定的创新型县。</a:t>
            </a:r>
            <a:endParaRPr lang="zh-CN" altLang="en-US" sz="1800"/>
          </a:p>
          <a:p>
            <a:pPr marL="0" indent="0">
              <a:buNone/>
            </a:pPr>
            <a:r>
              <a:rPr lang="en-US" altLang="zh-CN" sz="1800"/>
              <a:t>       </a:t>
            </a:r>
            <a:r>
              <a:rPr lang="zh-CN" altLang="en-US" sz="1800" b="1"/>
              <a:t>2、积极推进主导产业转型升级</a:t>
            </a:r>
            <a:r>
              <a:rPr lang="zh-CN" altLang="en-US" sz="1800"/>
              <a:t>。依托勐省、芒卡、班老、班洪等区域重点企业，促进创新发展与各产业的深度融合；发展生态高效农业，重点抓好茶叶产业园、沃柑产业园建设，引导推动茶叶、沃柑等产业向茶旅融合、沃柑融合等多业态发展；综合开发利用金矿、铅锌、大理石等矿产资源，引导矿产开发向优势大企业集中，打造优势产业链；加快境内境外联动发展，通过境内境外联动发展项目稳步推进，用经济共同发展构筑强边固防保障，打造境外替代种植升级版的引爆点，沧源永和口岸也将成为更加活跃的口岸，成为全市边境贸易增长的新高地和临沧推进国家可持续发展议程创新示范区建设的最大亮点之一。</a:t>
            </a:r>
            <a:endParaRPr lang="zh-CN" altLang="en-US" sz="18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zh-CN" altLang="en-US" b="1"/>
              <a:t>3、积极推进创新创业载体建设。</a:t>
            </a:r>
            <a:r>
              <a:rPr lang="zh-CN" altLang="en-US"/>
              <a:t>积极引导规上企业、科技型企业建立研发机构，大力推进重点实验室、工程技术研究中心、企业技术中心等科技创新平台建设。推动协同合作创新平台建设，加强与国家工程技术研究中心、国家重点实验室等研发机构合作，加快建立和完善与西南林业大学、云南农业大学等校企合作平台，采取“企业主体、政府支持、高校参与”建设模式，形成“产业＋企业＋创新研究院＋成果转化”的科研成果转化应用格局。</a:t>
            </a:r>
            <a:endParaRPr lang="zh-CN" altLang="en-US"/>
          </a:p>
          <a:p>
            <a:pPr marL="0" indent="0">
              <a:buNone/>
            </a:pPr>
            <a:r>
              <a:rPr lang="en-US" altLang="zh-CN"/>
              <a:t>      </a:t>
            </a:r>
            <a:r>
              <a:rPr lang="en-US" altLang="zh-CN" b="1"/>
              <a:t>  </a:t>
            </a:r>
            <a:r>
              <a:rPr lang="zh-CN" altLang="en-US" b="1"/>
              <a:t>4、积极推进创新创业要素集聚。</a:t>
            </a:r>
            <a:r>
              <a:rPr lang="zh-CN" altLang="en-US"/>
              <a:t>围绕县委“一中心三基地”发展战略，大力实施“五百工程”本土人才培养计划，注重内引育才。完善创新人才引进机制，大力推进“基地+项目+人才”模式建设，以基地和项目为载体重点引进高层次人才。引导高新技术企业和科技型中小企业实施高层次创新人才股权激励计划，实施科技“工匠”培育计划，培育各行业领军人才。鼓励科技人员以自主科技成果入股创办企业，加大科研人员股权激励力度，强化体现智力劳动价值的分配导向。</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en-US" altLang="zh-CN" b="1"/>
              <a:t> </a:t>
            </a:r>
            <a:r>
              <a:rPr lang="zh-CN" altLang="en-US" b="1"/>
              <a:t>5、积极推进科技创新为民惠民。</a:t>
            </a:r>
            <a:r>
              <a:rPr lang="zh-CN" altLang="en-US"/>
              <a:t>选派科技特派员到骨干企业、专业合作社、贫困村的前沿阵地，提升农业科技含量和产品附加值，增加乡村居民收入。加强科技创新成果在医疗、教育等方面的成果应用，加强疾病防治技术普及推广，加大教育经费投入，实施县乡村三级综合治理信息化建设。加大污染防治、资源高效利用等领域的技术引进、应用，提升城乡基础设施科技水平。充分发挥科协、学会和科普基地的作用，深入开展农业科技教育培训和农村科普活动。</a:t>
            </a:r>
            <a:endParaRPr lang="zh-CN" altLang="en-US"/>
          </a:p>
          <a:p>
            <a:pPr marL="0" indent="0">
              <a:buNone/>
            </a:pPr>
            <a:r>
              <a:rPr lang="en-US" altLang="zh-CN"/>
              <a:t>       </a:t>
            </a:r>
            <a:r>
              <a:rPr lang="zh-CN" altLang="en-US" b="1"/>
              <a:t>6、推进科技创新助力乡村振兴。</a:t>
            </a:r>
            <a:r>
              <a:rPr lang="zh-CN" altLang="en-US"/>
              <a:t>深入实施科技支撑乡村振兴，推进高原特色现代农业发展，加快推进乡村振兴科技创新示范基地建设，支持农业科技园区、星创天地、科技特派员创业基地等载体建设与发展，助推产业扶贫。充分运用5G、物联网、人工智能、大数据等新技术加速农业数字化转型，加强农业全产业链数据采集、分析、应用环节关键技术攻关，探索低成本数字化农业生产解决方案。</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custDataLst>
              <p:tags r:id="rId1"/>
            </p:custDataLst>
          </p:nvPr>
        </p:nvSpPr>
        <p:spPr>
          <a:xfrm>
            <a:off x="0" y="1916113"/>
            <a:ext cx="1573213" cy="1536700"/>
          </a:xfrm>
          <a:prstGeom prst="rect">
            <a:avLst/>
          </a:prstGeom>
          <a:solidFill>
            <a:srgbClr val="BC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US" altLang="zh-CN"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rPr>
              <a:t>1</a:t>
            </a:r>
            <a:endParaRPr kumimoji="0" lang="zh-CN" altLang="en-US"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endParaRPr>
          </a:p>
        </p:txBody>
      </p:sp>
      <p:sp>
        <p:nvSpPr>
          <p:cNvPr id="8195" name="文本框 4"/>
          <p:cNvSpPr txBox="1"/>
          <p:nvPr>
            <p:custDataLst>
              <p:tags r:id="rId2"/>
            </p:custDataLst>
          </p:nvPr>
        </p:nvSpPr>
        <p:spPr>
          <a:xfrm>
            <a:off x="1573213" y="2205038"/>
            <a:ext cx="7570787" cy="1136650"/>
          </a:xfrm>
          <a:prstGeom prst="rect">
            <a:avLst/>
          </a:prstGeom>
          <a:noFill/>
          <a:ln w="9525">
            <a:noFill/>
          </a:ln>
        </p:spPr>
        <p:txBody>
          <a:bodyPr rIns="360000"/>
          <a:p>
            <a:pPr algn="ctr" eaLnBrk="1" hangingPunct="1">
              <a:buClr>
                <a:schemeClr val="accent2"/>
              </a:buClr>
              <a:buSzPct val="70000"/>
            </a:pPr>
            <a:r>
              <a:rPr lang="zh-CN" altLang="en-US" sz="4600" b="1" dirty="0">
                <a:solidFill>
                  <a:srgbClr val="8A4500"/>
                </a:solidFill>
                <a:latin typeface="Arial" panose="020B0604020202020204" pitchFamily="34" charset="0"/>
                <a:ea typeface="微软雅黑" panose="020B0503020204020204" pitchFamily="34" charset="-122"/>
              </a:rPr>
              <a:t>出台</a:t>
            </a:r>
            <a:r>
              <a:rPr lang="zh-CN" altLang="en-US" sz="4600" b="1" dirty="0">
                <a:solidFill>
                  <a:srgbClr val="8A4500"/>
                </a:solidFill>
                <a:latin typeface="Arial" panose="020B0604020202020204" pitchFamily="34" charset="0"/>
                <a:ea typeface="微软雅黑" panose="020B0503020204020204" pitchFamily="34" charset="-122"/>
              </a:rPr>
              <a:t>背景</a:t>
            </a:r>
            <a:endParaRPr lang="zh-CN" altLang="en-US" sz="4600" b="1" dirty="0">
              <a:solidFill>
                <a:srgbClr val="8A4500"/>
              </a:solidFill>
              <a:latin typeface="Arial" panose="020B0604020202020204" pitchFamily="34" charset="0"/>
              <a:ea typeface="微软雅黑" panose="020B0503020204020204" pitchFamily="34" charset="-122"/>
            </a:endParaRPr>
          </a:p>
        </p:txBody>
      </p:sp>
      <p:cxnSp>
        <p:nvCxnSpPr>
          <p:cNvPr id="7" name="直接连接符 6"/>
          <p:cNvCxnSpPr/>
          <p:nvPr>
            <p:custDataLst>
              <p:tags r:id="rId3"/>
            </p:custDataLst>
          </p:nvPr>
        </p:nvCxnSpPr>
        <p:spPr>
          <a:xfrm>
            <a:off x="495300" y="0"/>
            <a:ext cx="0" cy="6858000"/>
          </a:xfrm>
          <a:prstGeom prst="line">
            <a:avLst/>
          </a:prstGeom>
          <a:ln w="6350">
            <a:solidFill>
              <a:srgbClr val="E0CFBB"/>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4"/>
            </p:custDataLst>
          </p:nvPr>
        </p:nvCxnSpPr>
        <p:spPr>
          <a:xfrm>
            <a:off x="0" y="3052763"/>
            <a:ext cx="9144000" cy="0"/>
          </a:xfrm>
          <a:prstGeom prst="line">
            <a:avLst/>
          </a:prstGeom>
          <a:ln w="6350">
            <a:solidFill>
              <a:srgbClr val="E0CFBB"/>
            </a:solidFill>
          </a:ln>
        </p:spPr>
        <p:style>
          <a:lnRef idx="1">
            <a:schemeClr val="accent1"/>
          </a:lnRef>
          <a:fillRef idx="0">
            <a:schemeClr val="accent1"/>
          </a:fillRef>
          <a:effectRef idx="0">
            <a:schemeClr val="accent1"/>
          </a:effectRef>
          <a:fontRef idx="minor">
            <a:schemeClr val="tx1"/>
          </a:fontRef>
        </p:style>
      </p:cxnSp>
    </p:spTree>
    <p:custDataLst>
      <p:tags r:id="rId5"/>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zh-CN" altLang="en-US" b="1"/>
              <a:t>7、增强生物与医药产业化技术。</a:t>
            </a:r>
            <a:r>
              <a:rPr lang="zh-CN" altLang="en-US"/>
              <a:t>开展生物技术和生物工程应用研究，在生物医药、（佤）生物药材开发、生物种源优化等方面以高新技术应用研究等实现新突破。大力培育GAP认证优质药源基地，以娘母良地理标志认证为标榜，强化与国内中医药加工龙头企业合作，实行源头品质控制，培育名优药源品牌，以“企业+科技+农户”的形式建立滇重楼、草果等重点中药材标准化生产基地。鼓励企业、合作社推进主要中药材种植基地的GAP认证。引进知名龙头企业的中药材深加工生产线项目，扶持本地潜力中小企业和专业合作社，培育一批GMP认证的金铁锁、鱼腥草、龙胆草等中药材精深加工企业和GSP认证的中药材标准化营销企业；开展重要中药民族（佤）药种质资源保存及利用评价技术研究；发展重要中药材品种规范化生产技术；开展中药材产地加工和加工质量控制、气候生态环境要素与中药材产量、品质形成的关键技术攻关；中药材生产调控技术与专用肥、高效低风险农药研制；发展大品种中药材优良品种选育和繁殖技术。</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（五）保障措施</a:t>
            </a:r>
            <a:endParaRPr lang="zh-CN" altLang="en-US"/>
          </a:p>
        </p:txBody>
      </p:sp>
      <p:sp>
        <p:nvSpPr>
          <p:cNvPr id="3" name="内容占位符 2"/>
          <p:cNvSpPr>
            <a:spLocks noGrp="1"/>
          </p:cNvSpPr>
          <p:nvPr>
            <p:ph idx="1"/>
          </p:nvPr>
        </p:nvSpPr>
        <p:spPr/>
        <p:txBody>
          <a:bodyPr/>
          <a:p>
            <a:pPr marL="0" indent="0">
              <a:buNone/>
            </a:pPr>
            <a:r>
              <a:rPr lang="en-US" altLang="zh-CN"/>
              <a:t>     </a:t>
            </a:r>
            <a:r>
              <a:rPr lang="zh-CN" altLang="en-US" b="1"/>
              <a:t>1、建立健全科技工作领导机制，为科技进步提供组织保障。</a:t>
            </a:r>
            <a:r>
              <a:rPr lang="zh-CN" altLang="en-US"/>
              <a:t>继续实施“科教兴县”战略，建立健全由党政主要领导挂帅、相关部门参与的各级科技创新领导协调机构，加强对科技工作的领导，对科技活动中的重大问题进行决策；组织动员全社会力量，参与科技创新活动；协调各乡镇、各部门在科技工作中的关系，调动政府各部门科技创新的积极性，发挥其领导、组织、指挥、协调科技创新的作用，建立健全科技创新责任制考核体系，增强抓科技创新的紧迫感、责任感。</a:t>
            </a:r>
            <a:endParaRPr lang="zh-CN" altLang="en-US"/>
          </a:p>
          <a:p>
            <a:pPr marL="0" indent="0">
              <a:buNone/>
            </a:pPr>
            <a:r>
              <a:rPr lang="en-US" altLang="zh-CN"/>
              <a:t>        </a:t>
            </a:r>
            <a:r>
              <a:rPr lang="zh-CN" altLang="en-US" b="1"/>
              <a:t>2、深化科技体制改革。</a:t>
            </a:r>
            <a:r>
              <a:rPr lang="zh-CN" altLang="en-US"/>
              <a:t>聚焦实施创新驱动发展战略，全面深化科技体制改革，推动以科技创新为核心的全面创新，推进科技治理体系和治理能力现代化，营造有利于创新驱动发展的市场和社会环境，激发大众创业、万众创新的热情与潜力，主动适应和引领经济发展新常态。</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zh-CN" altLang="en-US" b="1"/>
              <a:t>3、加快创新型城镇建设。</a:t>
            </a:r>
            <a:r>
              <a:rPr lang="zh-CN" altLang="en-US"/>
              <a:t>增强可持续创新能力，着力落实和完善激励自主创新的政策措施，不断优化创新环境。大力实施大众创业、万众创新，打造我县众创空间、孵化器等新型创业服务平台建设。重点围绕战略性新兴产业、现代服务业、现代农业等产业集聚创新资源，开展创新活动，推进产品创新、品牌创新、商业模式创新和管理体制创新。</a:t>
            </a:r>
            <a:endParaRPr lang="zh-CN" altLang="en-US"/>
          </a:p>
          <a:p>
            <a:pPr marL="0" indent="0">
              <a:buNone/>
            </a:pPr>
            <a:r>
              <a:rPr lang="en-US" altLang="zh-CN"/>
              <a:t>       </a:t>
            </a:r>
            <a:r>
              <a:rPr lang="zh-CN" altLang="en-US" b="1"/>
              <a:t>4、加大科技投入力度，保障科技工作顺利开展。</a:t>
            </a:r>
            <a:r>
              <a:rPr lang="zh-CN" altLang="en-US"/>
              <a:t>建立并完善全社会、多层次、多渠道的科技投入体系，加大科技投入力度。一是保障科技三项经费和科学事业费以合理的比例稳定增长。到2025年，县级科技三项经费占财政预算支出的比例要达到0.5%以上。二是加强对农业科技的投入。每年安排适量的专项资金，用于农业科技攻关与推广、农业科技基地建设和农业三项更新工程实施等工作。三是引导和鼓励企业增加科技投入。企业单位每年要从销售收入中提取不低于1%的资金作为技术开发基金，主要用于人才培养和技术改造等项目。</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en-US" altLang="zh-CN" b="1"/>
              <a:t> </a:t>
            </a:r>
            <a:r>
              <a:rPr lang="zh-CN" altLang="en-US" b="1"/>
              <a:t>5、坚持开放协同，促进产学研相结合。</a:t>
            </a:r>
            <a:r>
              <a:rPr lang="zh-CN" altLang="en-US"/>
              <a:t>紧紧抓住临沧市建设国家可持续发展议程创新示范区的重大战略机遇，充分利用省内外科技资源提升区域创新能力。进一步探索科技入沧长效机制，促进高水平的科研平台、科技型企业、科技成果、科技人才（团队）入沧落地。深化与省内外高校、科研院所、创新型企业的科技合作，结合实际引进成熟科技成果开展产业化示范。进一步夯实与缅甸为主的南亚、东南亚国家对外科技交流与合作，提高合作层次，深化合作内容，扩大合作领域，提升合作影响。鼓励企业通过人才引进、技术引进、合作研发、委托研发、建立联合研发中心、参股并购、专利交叉许可等方式开展创新合作，加大我县科技对外开放合作力度。</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a:t>（六）构筑“政产学研用金”创新体系。</a:t>
            </a:r>
            <a:endParaRPr lang="zh-CN" altLang="en-US" sz="2800"/>
          </a:p>
        </p:txBody>
      </p:sp>
      <p:sp>
        <p:nvSpPr>
          <p:cNvPr id="3" name="内容占位符 2"/>
          <p:cNvSpPr>
            <a:spLocks noGrp="1"/>
          </p:cNvSpPr>
          <p:nvPr>
            <p:ph idx="1"/>
          </p:nvPr>
        </p:nvSpPr>
        <p:spPr/>
        <p:txBody>
          <a:bodyPr/>
          <a:p>
            <a:pPr marL="0" indent="0">
              <a:buNone/>
            </a:pPr>
            <a:r>
              <a:rPr lang="en-US" altLang="zh-CN"/>
              <a:t>      </a:t>
            </a:r>
            <a:r>
              <a:rPr lang="zh-CN" altLang="en-US" b="1"/>
              <a:t>6、充分发挥政府“引导者”与“推动者”的功能</a:t>
            </a:r>
            <a:r>
              <a:rPr lang="zh-CN" altLang="en-US"/>
              <a:t>，推动企业与高等院校、科研机构开展科技咨询、技术攻关、成果转化、人才培养等方面的战略合作和技术交流，努力构建以企业为主体，市场为导向，“政产学研用金”相结合的创新体系。</a:t>
            </a:r>
            <a:endParaRPr lang="zh-CN" altLang="en-US"/>
          </a:p>
          <a:p>
            <a:pPr marL="0" indent="0">
              <a:buNone/>
            </a:pPr>
            <a:r>
              <a:rPr lang="en-US" altLang="zh-CN"/>
              <a:t>    </a:t>
            </a:r>
            <a:r>
              <a:rPr lang="en-US" altLang="zh-CN" b="1"/>
              <a:t>  </a:t>
            </a:r>
            <a:r>
              <a:rPr lang="zh-CN" altLang="en-US" b="1"/>
              <a:t>7、加快技术创新平台建设。</a:t>
            </a:r>
            <a:r>
              <a:rPr lang="zh-CN" altLang="en-US"/>
              <a:t>围绕我县重点培育和发展的战略性新兴产业部署创新链，鼓励企业自建研发机构，支持企业加强与高校、科研院所合作，共建企业技术中心、工程研究中心、重点实验室、院士工作站、博士后科研工作站等研发机构，推进自主创新和技术转化应用。</a:t>
            </a:r>
            <a:endParaRPr lang="zh-CN" altLang="en-US"/>
          </a:p>
          <a:p>
            <a:pPr marL="0" indent="0">
              <a:buNone/>
            </a:pPr>
            <a:r>
              <a:rPr lang="en-US" altLang="zh-CN"/>
              <a:t>      </a:t>
            </a:r>
            <a:r>
              <a:rPr lang="en-US" altLang="zh-CN" b="1"/>
              <a:t> </a:t>
            </a:r>
            <a:r>
              <a:rPr lang="zh-CN" altLang="en-US" b="1"/>
              <a:t>8、实施科技重大专项。</a:t>
            </a:r>
            <a:r>
              <a:rPr lang="zh-CN" altLang="en-US"/>
              <a:t>强化科技与经济对接、创新成果与产业对接、创新项目与现实生产力对接，进一步引导我县主导产业开展技术攻关，实现战略性新兴产业和传统优势产业的融合发展，培育新的增长源，聚焦重点目标，确立科技重大专项领域。</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en-US" altLang="zh-CN" b="1"/>
              <a:t> </a:t>
            </a:r>
            <a:r>
              <a:rPr lang="zh-CN" altLang="en-US" b="1"/>
              <a:t>9、推动新兴产业与传统产业融合发展。</a:t>
            </a:r>
            <a:r>
              <a:rPr lang="zh-CN" altLang="en-US"/>
              <a:t>提升我县主导产业核心竞争力为重点，围绕健康食品、新型建筑材料等新兴产业，促进新兴产业与传统产业融合发展，加快推进新兴产业规模化和传统产业新兴化。大力发展高新技术产业，积极培育高新技术企业，抓好企业自动化、智能化、生态化改造，以数字化、网络化、智能化等为重点，推进高新技术产业信息化和工业化深度融合。</a:t>
            </a:r>
            <a:endParaRPr lang="zh-CN" altLang="en-US"/>
          </a:p>
          <a:p>
            <a:pPr marL="0" indent="0">
              <a:buNone/>
            </a:pPr>
            <a:r>
              <a:rPr lang="en-US" altLang="zh-CN"/>
              <a:t>    </a:t>
            </a:r>
            <a:r>
              <a:rPr lang="en-US" altLang="zh-CN" b="1"/>
              <a:t>  </a:t>
            </a:r>
            <a:r>
              <a:rPr lang="zh-CN" altLang="en-US" b="1"/>
              <a:t>10、不断提高现代农业科技水平。</a:t>
            </a:r>
            <a:r>
              <a:rPr lang="zh-CN" altLang="en-US"/>
              <a:t>加强农业先进适用技术推广应用，在延伸农产品深加工链条上推动科技进步。组建果蔬加工产业技术产业联盟。</a:t>
            </a:r>
            <a:endParaRPr lang="zh-CN" altLang="en-US"/>
          </a:p>
          <a:p>
            <a:pPr marL="0" indent="0">
              <a:buNone/>
            </a:pPr>
            <a:r>
              <a:rPr lang="en-US" altLang="zh-CN"/>
              <a:t>      </a:t>
            </a:r>
            <a:r>
              <a:rPr lang="en-US" altLang="zh-CN" b="1"/>
              <a:t> </a:t>
            </a:r>
            <a:r>
              <a:rPr lang="zh-CN" altLang="en-US" b="1"/>
              <a:t>11、加大创新人才培养、引进力度。</a:t>
            </a:r>
            <a:r>
              <a:rPr lang="zh-CN" altLang="en-US"/>
              <a:t>争取引进不少于1个高层次创新创业人才团队来我县创办企业。实施创新创业人才培养计划，造就一批推动主导产业发展的高层次人才。</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p:txBody>
          <a:bodyPr/>
          <a:p>
            <a:pPr marL="0" indent="0">
              <a:buNone/>
            </a:pPr>
            <a:r>
              <a:rPr lang="en-US" altLang="zh-CN"/>
              <a:t>      </a:t>
            </a:r>
            <a:r>
              <a:rPr lang="zh-CN" altLang="en-US" sz="2400" b="1"/>
              <a:t>12、加强科技人才队伍建设，提高全体劳动者的素质。</a:t>
            </a:r>
            <a:r>
              <a:rPr lang="zh-CN" altLang="en-US" sz="2400"/>
              <a:t>制定和完善人才引进、培养、使用的有关政策和计划，培养造就一批专业技术水平高、组织能力强的中青年行业技术学科带头人。一是继续做好高层次科技人才的培养推荐工作。二是抓好县级中青年拔尖人才和优秀乡（镇）村科技人才的管理和培养。三是进一步制定和完善有关政策措施。建立科技人员贡献与报酬挂钩的分配机制，对在推动科技进步中作出重大贡献的科技人员给予适当奖励，从而进一步调动广大科技人员的积极性。加强农业科技培训和技能培训，重点抓好农村党员干部、妇女、科技示范户等的实用技术培训；积极开展各种形式的科技下乡活动，大力宣传普及科学思想、科学文化和科学知识，提高全民的科学文化素质。</a:t>
            </a:r>
            <a:endParaRPr lang="zh-CN" altLang="en-US" sz="2400"/>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 name="MH_Entry_1"/>
          <p:cNvSpPr txBox="1"/>
          <p:nvPr>
            <p:custDataLst>
              <p:tags r:id="rId1"/>
            </p:custDataLst>
          </p:nvPr>
        </p:nvSpPr>
        <p:spPr>
          <a:xfrm>
            <a:off x="3322663" y="2770786"/>
            <a:ext cx="4229099" cy="437055"/>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chemeClr val="accent1"/>
                </a:gs>
                <a:gs pos="100000">
                  <a:schemeClr val="accent1">
                    <a:alpha val="0"/>
                  </a:schemeClr>
                </a:gs>
              </a:gsLst>
              <a:lin ang="0" scaled="0"/>
            </a:gradFill>
          </a:ln>
        </p:spPr>
        <p:txBody>
          <a:bodyPr lIns="360000" tIns="0" rIns="0" bIns="0" anchor="ctr"/>
          <a:lstStyle/>
          <a:p>
            <a:pPr marR="0" defTabSz="914400">
              <a:lnSpc>
                <a:spcPct val="110000"/>
              </a:lnSpc>
              <a:buClrTx/>
              <a:buSzTx/>
              <a:buFontTx/>
              <a:buNone/>
              <a:defRPr/>
            </a:pPr>
            <a:r>
              <a:rPr kumimoji="0" lang="zh-CN" altLang="en-US" sz="3000" kern="1200" cap="none" spc="0" normalizeH="0" baseline="0" noProof="1">
                <a:latin typeface="黑体" panose="02010609060101010101" pitchFamily="49" charset="-122"/>
                <a:ea typeface="黑体" panose="02010609060101010101" pitchFamily="49" charset="-122"/>
                <a:cs typeface="+mn-cs"/>
                <a:sym typeface="+mn-ea"/>
              </a:rPr>
              <a:t>出台背景</a:t>
            </a:r>
            <a:endParaRPr kumimoji="0" lang="zh-CN" altLang="en-US" sz="3000" kern="1200" cap="none" spc="0" normalizeH="0" baseline="0" noProof="1">
              <a:latin typeface="黑体" panose="02010609060101010101" pitchFamily="49" charset="-122"/>
              <a:ea typeface="黑体" panose="02010609060101010101" pitchFamily="49" charset="-122"/>
              <a:cs typeface="+mn-cs"/>
              <a:sym typeface="+mn-ea"/>
            </a:endParaRPr>
          </a:p>
        </p:txBody>
      </p:sp>
      <p:sp>
        <p:nvSpPr>
          <p:cNvPr id="48" name="MH_Entry_2"/>
          <p:cNvSpPr txBox="1"/>
          <p:nvPr>
            <p:custDataLst>
              <p:tags r:id="rId2"/>
            </p:custDataLst>
          </p:nvPr>
        </p:nvSpPr>
        <p:spPr>
          <a:xfrm>
            <a:off x="3336951" y="3513741"/>
            <a:ext cx="4229097" cy="437055"/>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chemeClr val="accent1"/>
                </a:gs>
                <a:gs pos="100000">
                  <a:schemeClr val="accent1">
                    <a:alpha val="0"/>
                  </a:schemeClr>
                </a:gs>
              </a:gsLst>
              <a:lin ang="0" scaled="0"/>
            </a:gradFill>
          </a:ln>
        </p:spPr>
        <p:txBody>
          <a:bodyPr lIns="360000" tIns="0" rIns="0" bIns="0" anchor="ctr"/>
          <a:lstStyle/>
          <a:p>
            <a:pPr marR="0" defTabSz="914400">
              <a:lnSpc>
                <a:spcPct val="110000"/>
              </a:lnSpc>
              <a:buClrTx/>
              <a:buSzTx/>
              <a:buFontTx/>
              <a:buNone/>
              <a:defRPr/>
            </a:pPr>
            <a:r>
              <a:rPr kumimoji="0" lang="zh-CN" altLang="en-US" sz="3000" kern="1200" cap="none" spc="0" normalizeH="0" baseline="0" noProof="1">
                <a:latin typeface="黑体" panose="02010609060101010101" pitchFamily="49" charset="-122"/>
                <a:ea typeface="黑体" panose="02010609060101010101" pitchFamily="49" charset="-122"/>
                <a:cs typeface="+mn-cs"/>
              </a:rPr>
              <a:t>规划的主要</a:t>
            </a:r>
            <a:r>
              <a:rPr kumimoji="0" lang="zh-CN" altLang="en-US" sz="3000" kern="1200" cap="none" spc="0" normalizeH="0" baseline="0" noProof="1">
                <a:latin typeface="黑体" panose="02010609060101010101" pitchFamily="49" charset="-122"/>
                <a:ea typeface="黑体" panose="02010609060101010101" pitchFamily="49" charset="-122"/>
                <a:cs typeface="+mn-cs"/>
              </a:rPr>
              <a:t>内容</a:t>
            </a:r>
            <a:endParaRPr kumimoji="0" lang="zh-CN" altLang="en-US" sz="3000" kern="1200" cap="none" spc="0" normalizeH="0" baseline="0" noProof="1">
              <a:latin typeface="黑体" panose="02010609060101010101" pitchFamily="49" charset="-122"/>
              <a:ea typeface="黑体" panose="02010609060101010101" pitchFamily="49" charset="-122"/>
              <a:cs typeface="+mn-cs"/>
            </a:endParaRPr>
          </a:p>
        </p:txBody>
      </p:sp>
      <p:sp>
        <p:nvSpPr>
          <p:cNvPr id="44" name="MH_Number_1"/>
          <p:cNvSpPr/>
          <p:nvPr>
            <p:custDataLst>
              <p:tags r:id="rId3"/>
            </p:custDataLst>
          </p:nvPr>
        </p:nvSpPr>
        <p:spPr>
          <a:xfrm>
            <a:off x="2965133" y="2770505"/>
            <a:ext cx="508000" cy="436563"/>
          </a:xfrm>
          <a:prstGeom prst="hexagon">
            <a:avLst>
              <a:gd name="adj" fmla="val 29651"/>
              <a:gd name="vf" fmla="val 115470"/>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cs"/>
              </a:rPr>
              <a:t>1</a:t>
            </a:r>
            <a:endParaRPr kumimoji="0" lang="zh-CN" altLang="en-US" sz="3200"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cs"/>
            </a:endParaRPr>
          </a:p>
        </p:txBody>
      </p:sp>
      <p:sp>
        <p:nvSpPr>
          <p:cNvPr id="47" name="MH_Number_2"/>
          <p:cNvSpPr/>
          <p:nvPr>
            <p:custDataLst>
              <p:tags r:id="rId4"/>
            </p:custDataLst>
          </p:nvPr>
        </p:nvSpPr>
        <p:spPr>
          <a:xfrm>
            <a:off x="2965133" y="3484880"/>
            <a:ext cx="508000" cy="438150"/>
          </a:xfrm>
          <a:prstGeom prst="hexagon">
            <a:avLst>
              <a:gd name="adj" fmla="val 29651"/>
              <a:gd name="vf" fmla="val 115470"/>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cs"/>
              </a:rPr>
              <a:t>2</a:t>
            </a:r>
            <a:endParaRPr kumimoji="0" lang="zh-CN" altLang="en-US" sz="3200" b="0" i="0" u="none" strike="noStrike" kern="1200" cap="none" spc="0" normalizeH="0" baseline="0" noProof="1">
              <a:ln>
                <a:noFill/>
              </a:ln>
              <a:solidFill>
                <a:srgbClr val="FFFFFF"/>
              </a:solidFill>
              <a:effectLst/>
              <a:uLnTx/>
              <a:uFillTx/>
              <a:latin typeface="Arial" panose="020B0604020202020204" pitchFamily="34" charset="0"/>
              <a:ea typeface="微软雅黑" panose="020B0503020204020204" pitchFamily="34" charset="-122"/>
              <a:cs typeface="+mn-cs"/>
            </a:endParaRPr>
          </a:p>
        </p:txBody>
      </p:sp>
      <p:sp>
        <p:nvSpPr>
          <p:cNvPr id="7178" name="MH_Others_1"/>
          <p:cNvSpPr txBox="1"/>
          <p:nvPr>
            <p:custDataLst>
              <p:tags r:id="rId5"/>
            </p:custDataLst>
          </p:nvPr>
        </p:nvSpPr>
        <p:spPr>
          <a:xfrm>
            <a:off x="1619250" y="1988820"/>
            <a:ext cx="1435100" cy="2755900"/>
          </a:xfrm>
          <a:prstGeom prst="rect">
            <a:avLst/>
          </a:prstGeom>
          <a:noFill/>
          <a:ln w="9525">
            <a:noFill/>
          </a:ln>
        </p:spPr>
        <p:txBody>
          <a:bodyPr lIns="0" tIns="0" rIns="0" bIns="0" anchor="ctr" anchorCtr="0"/>
          <a:p>
            <a:pPr algn="ctr"/>
            <a:r>
              <a:rPr lang="zh-CN" altLang="en-US" sz="6000" dirty="0">
                <a:latin typeface="微软雅黑" panose="020B0503020204020204" pitchFamily="34" charset="-122"/>
                <a:ea typeface="微软雅黑" panose="020B0503020204020204" pitchFamily="34" charset="-122"/>
              </a:rPr>
              <a:t>目</a:t>
            </a:r>
            <a:endParaRPr lang="en-US" altLang="zh-CN" sz="6000" dirty="0">
              <a:latin typeface="微软雅黑" panose="020B0503020204020204" pitchFamily="34" charset="-122"/>
              <a:ea typeface="微软雅黑" panose="020B0503020204020204" pitchFamily="34" charset="-122"/>
            </a:endParaRPr>
          </a:p>
          <a:p>
            <a:pPr algn="ctr"/>
            <a:r>
              <a:rPr lang="zh-CN" altLang="en-US" sz="6000" dirty="0">
                <a:latin typeface="微软雅黑" panose="020B0503020204020204" pitchFamily="34" charset="-122"/>
                <a:ea typeface="微软雅黑" panose="020B0503020204020204" pitchFamily="34" charset="-122"/>
              </a:rPr>
              <a:t>录</a:t>
            </a:r>
            <a:endParaRPr lang="zh-CN" altLang="en-US" sz="6000" dirty="0">
              <a:latin typeface="微软雅黑" panose="020B0503020204020204" pitchFamily="34" charset="-122"/>
              <a:ea typeface="微软雅黑" panose="020B0503020204020204" pitchFamily="34" charset="-122"/>
            </a:endParaRPr>
          </a:p>
        </p:txBody>
      </p:sp>
      <p:sp>
        <p:nvSpPr>
          <p:cNvPr id="7179" name="MH_Others_2"/>
          <p:cNvSpPr txBox="1"/>
          <p:nvPr>
            <p:custDataLst>
              <p:tags r:id="rId6"/>
            </p:custDataLst>
          </p:nvPr>
        </p:nvSpPr>
        <p:spPr>
          <a:xfrm rot="5400000">
            <a:off x="-144462" y="3049588"/>
            <a:ext cx="3265487" cy="519112"/>
          </a:xfrm>
          <a:prstGeom prst="rect">
            <a:avLst/>
          </a:prstGeom>
          <a:noFill/>
          <a:ln w="9525">
            <a:noFill/>
          </a:ln>
        </p:spPr>
        <p:txBody>
          <a:bodyPr>
            <a:spAutoFit/>
          </a:bodyPr>
          <a:p>
            <a:pPr algn="ctr"/>
            <a:r>
              <a:rPr lang="en-US" altLang="zh-CN" sz="2800" dirty="0">
                <a:solidFill>
                  <a:srgbClr val="DDDDDD"/>
                </a:solidFill>
                <a:latin typeface="微软雅黑" panose="020B0503020204020204" pitchFamily="34" charset="-122"/>
                <a:ea typeface="微软雅黑" panose="020B0503020204020204" pitchFamily="34" charset="-122"/>
              </a:rPr>
              <a:t>CONTENTS</a:t>
            </a:r>
            <a:endParaRPr lang="zh-CN" altLang="en-US" sz="2800" dirty="0">
              <a:solidFill>
                <a:srgbClr val="DDDDDD"/>
              </a:solidFill>
              <a:latin typeface="微软雅黑" panose="020B0503020204020204" pitchFamily="34" charset="-122"/>
              <a:ea typeface="微软雅黑" panose="020B0503020204020204" pitchFamily="34" charset="-122"/>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1266" name="标题 11268"/>
          <p:cNvSpPr>
            <a:spLocks noGrp="1"/>
          </p:cNvSpPr>
          <p:nvPr>
            <p:ph type="title"/>
          </p:nvPr>
        </p:nvSpPr>
        <p:spPr>
          <a:xfrm>
            <a:off x="394653" y="764858"/>
            <a:ext cx="8291512" cy="700087"/>
          </a:xfrm>
        </p:spPr>
        <p:txBody>
          <a:bodyPr vert="horz" wrap="square" lIns="91440" tIns="45720" rIns="91440" bIns="45720" anchor="b" anchorCtr="0"/>
          <a:p>
            <a:pPr algn="ctr"/>
            <a:r>
              <a:rPr lang="zh-CN" altLang="en-US" sz="3200" dirty="0"/>
              <a:t>出台背景</a:t>
            </a:r>
            <a:br>
              <a:rPr lang="zh-CN" altLang="en-US" sz="2600" dirty="0"/>
            </a:br>
            <a:endParaRPr lang="zh-CN" altLang="en-US" sz="2600" dirty="0"/>
          </a:p>
        </p:txBody>
      </p:sp>
      <p:sp>
        <p:nvSpPr>
          <p:cNvPr id="11268" name="内容占位符 2"/>
          <p:cNvSpPr>
            <a:spLocks noGrp="1"/>
          </p:cNvSpPr>
          <p:nvPr>
            <p:ph idx="1"/>
          </p:nvPr>
        </p:nvSpPr>
        <p:spPr>
          <a:xfrm>
            <a:off x="1021080" y="1268730"/>
            <a:ext cx="7310120" cy="4187190"/>
          </a:xfrm>
        </p:spPr>
        <p:txBody>
          <a:bodyPr vert="horz" wrap="square" lIns="91440" tIns="45720" rIns="91440" bIns="45720" anchor="t" anchorCtr="0"/>
          <a:p>
            <a:pPr marL="0" indent="0" latinLnBrk="0">
              <a:lnSpc>
                <a:spcPct val="150000"/>
              </a:lnSpc>
              <a:buNone/>
            </a:pPr>
            <a:r>
              <a:rPr lang="en-US" altLang="zh-CN" dirty="0"/>
              <a:t>       </a:t>
            </a:r>
            <a:r>
              <a:rPr lang="en-US" altLang="zh-CN" dirty="0"/>
              <a:t>为全面贯彻习近平新时代中国特色社会主义思想，深入实施创新驱动发展战略，有效推进国家可持续发展议程创新示范区建设，充分发挥科技创新对临沧建设乡村振兴示范区、兴边富民示范区、国家可持续发展示范区的支撑引领作用，推动临沧实现高质量跨越发展，根据《云南省“十四五”科技创新规划》和《临沧市国民经济和社会发展第十四个五年规划和二〇三五年远景目标纲要》，《临沧市“十四五”科技创新规划》特制定《沧源佤族自治县“十四五”科技创新规划》。</a:t>
            </a:r>
            <a:endParaRPr lang="en-US" altLang="zh-CN" sz="2400"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custDataLst>
              <p:tags r:id="rId1"/>
            </p:custDataLst>
          </p:nvPr>
        </p:nvSpPr>
        <p:spPr>
          <a:xfrm>
            <a:off x="0" y="548323"/>
            <a:ext cx="1573213" cy="1536700"/>
          </a:xfrm>
          <a:prstGeom prst="rect">
            <a:avLst/>
          </a:prstGeom>
          <a:solidFill>
            <a:srgbClr val="BC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US" altLang="zh-CN"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rPr>
              <a:t>2</a:t>
            </a:r>
            <a:endParaRPr kumimoji="0" lang="zh-CN" altLang="en-US"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endParaRPr>
          </a:p>
        </p:txBody>
      </p:sp>
      <p:sp>
        <p:nvSpPr>
          <p:cNvPr id="22531" name="文本框 4"/>
          <p:cNvSpPr txBox="1"/>
          <p:nvPr>
            <p:custDataLst>
              <p:tags r:id="rId2"/>
            </p:custDataLst>
          </p:nvPr>
        </p:nvSpPr>
        <p:spPr>
          <a:xfrm>
            <a:off x="1637030" y="908685"/>
            <a:ext cx="7260590" cy="1136015"/>
          </a:xfrm>
          <a:prstGeom prst="rect">
            <a:avLst/>
          </a:prstGeom>
          <a:noFill/>
          <a:ln w="9525">
            <a:noFill/>
          </a:ln>
        </p:spPr>
        <p:txBody>
          <a:bodyPr rIns="360000"/>
          <a:p>
            <a:pPr algn="ctr" eaLnBrk="1" hangingPunct="1">
              <a:buClr>
                <a:schemeClr val="accent2"/>
              </a:buClr>
              <a:buSzPct val="70000"/>
            </a:pPr>
            <a:r>
              <a:rPr lang="zh-CN" altLang="en-US" sz="2800" b="1" dirty="0">
                <a:solidFill>
                  <a:srgbClr val="8A4500"/>
                </a:solidFill>
                <a:latin typeface="Arial" panose="020B0604020202020204" pitchFamily="34" charset="0"/>
                <a:ea typeface="微软雅黑" panose="020B0503020204020204" pitchFamily="34" charset="-122"/>
              </a:rPr>
              <a:t>《沧源佤族自治县“十四五”科技创新规划》的主要内容</a:t>
            </a:r>
            <a:endParaRPr lang="zh-CN" altLang="en-US" sz="2800" b="1" dirty="0">
              <a:solidFill>
                <a:srgbClr val="8A4500"/>
              </a:solidFill>
              <a:latin typeface="Arial" panose="020B0604020202020204" pitchFamily="34" charset="0"/>
              <a:ea typeface="微软雅黑" panose="020B0503020204020204" pitchFamily="34" charset="-122"/>
            </a:endParaRPr>
          </a:p>
        </p:txBody>
      </p:sp>
      <p:cxnSp>
        <p:nvCxnSpPr>
          <p:cNvPr id="7" name="直接连接符 6"/>
          <p:cNvCxnSpPr/>
          <p:nvPr>
            <p:custDataLst>
              <p:tags r:id="rId3"/>
            </p:custDataLst>
          </p:nvPr>
        </p:nvCxnSpPr>
        <p:spPr>
          <a:xfrm>
            <a:off x="495300" y="0"/>
            <a:ext cx="0" cy="6858000"/>
          </a:xfrm>
          <a:prstGeom prst="line">
            <a:avLst/>
          </a:prstGeom>
          <a:ln w="6350">
            <a:solidFill>
              <a:srgbClr val="E0CFBB"/>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4"/>
            </p:custDataLst>
          </p:nvPr>
        </p:nvCxnSpPr>
        <p:spPr>
          <a:xfrm>
            <a:off x="0" y="3052763"/>
            <a:ext cx="9144000" cy="0"/>
          </a:xfrm>
          <a:prstGeom prst="line">
            <a:avLst/>
          </a:prstGeom>
          <a:ln w="6350">
            <a:solidFill>
              <a:srgbClr val="E0CFBB"/>
            </a:solidFill>
          </a:ln>
        </p:spPr>
        <p:style>
          <a:lnRef idx="1">
            <a:schemeClr val="accent1"/>
          </a:lnRef>
          <a:fillRef idx="0">
            <a:schemeClr val="accent1"/>
          </a:fillRef>
          <a:effectRef idx="0">
            <a:schemeClr val="accent1"/>
          </a:effectRef>
          <a:fontRef idx="minor">
            <a:schemeClr val="tx1"/>
          </a:fontRef>
        </p:style>
      </p:cxnSp>
      <p:sp>
        <p:nvSpPr>
          <p:cNvPr id="22534" name="矩形 1"/>
          <p:cNvSpPr/>
          <p:nvPr>
            <p:custDataLst>
              <p:tags r:id="rId5"/>
            </p:custDataLst>
          </p:nvPr>
        </p:nvSpPr>
        <p:spPr>
          <a:xfrm>
            <a:off x="1331595" y="2204720"/>
            <a:ext cx="7170420" cy="4394835"/>
          </a:xfrm>
          <a:prstGeom prst="rect">
            <a:avLst/>
          </a:prstGeom>
          <a:noFill/>
          <a:ln w="9525">
            <a:noFill/>
          </a:ln>
        </p:spPr>
        <p:txBody>
          <a:bodyPr>
            <a:noAutofit/>
          </a:bodyPr>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rPr>
              <a:t>沧源佤族自治县“十四五”科技创新规划</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rPr>
              <a:t>一、“十三五”科技创新发展成就</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（一）</a:t>
            </a:r>
            <a:r>
              <a:rPr lang="en-US" altLang="zh-CN" b="1">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科技推广、科技普及成效显著</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（二）科技创新平台建设全面推进</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（三）科技对外交流与合作迈出新步伐</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（四）科技成果转化逐步增强</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（五）积极向上争取资金，科技计划项目有效推进</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（六）科技工作环境进一步优化</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（七）科技进步在各行业中的贡献率逐步提高</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（八）专利申请量有了新的突破</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（九）企业研发投入逐年提升，科技创新能力不断增强</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（十）各类认定申报工作有新的突破</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（十一）国家可持续发展议程创新示范区建设有序推进</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r" eaLnBrk="1" hangingPunct="1">
              <a:buClr>
                <a:schemeClr val="accent2"/>
              </a:buClr>
              <a:buSzPct val="70000"/>
            </a:pPr>
            <a:endParaRPr lang="zh-CN" altLang="en-US" b="1" dirty="0">
              <a:solidFill>
                <a:srgbClr val="0000FF"/>
              </a:solidFill>
              <a:highlight>
                <a:srgbClr val="00FF00"/>
              </a:highlight>
              <a:latin typeface="Gungsuh" panose="02030600000101010101" pitchFamily="18" charset="-127"/>
              <a:ea typeface="黑体" panose="02010609060101010101" pitchFamily="49" charset="-122"/>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187450" y="2085340"/>
            <a:ext cx="7042785" cy="4255135"/>
          </a:xfrm>
          <a:prstGeom prst="rect">
            <a:avLst/>
          </a:prstGeom>
          <a:noFill/>
        </p:spPr>
        <p:txBody>
          <a:bodyPr wrap="square" rtlCol="0">
            <a:noAutofit/>
          </a:bodyPr>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（十二）存在的主要问题</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二、“十三五”科技工作经验</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（一）思路清晰，重点明确，各项工作有序推进</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（二）稳定的科技投入机制是科技工作取得成效的关键</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（三）科技特派员申报和管理得到有效增强</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（四）加强科学技术普及，提升公众科技素养</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三、“十四五”科技创新发展基本思路</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（一）指导思想</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（二）发展目标</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（三）发展原则</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（四）重点任务</a:t>
            </a:r>
            <a:endParaRPr lang="zh-CN" altLang="en-US"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lnSpc>
                <a:spcPct val="90000"/>
              </a:lnSpc>
              <a:buClrTx/>
              <a:buSzTx/>
              <a:buFontTx/>
              <a:defRPr/>
            </a:pPr>
            <a:r>
              <a:rPr lang="zh-CN" altLang="en-US" b="1">
                <a:ln>
                  <a:noFill/>
                </a:ln>
                <a:solidFill>
                  <a:schemeClr val="accent1"/>
                </a:solidFill>
                <a:effectLst/>
                <a:uLnTx/>
                <a:uFillTx/>
                <a:latin typeface="Arial Black" panose="020B0A04020102020204" pitchFamily="34" charset="0"/>
                <a:ea typeface="微软雅黑" panose="020B0503020204020204" pitchFamily="34" charset="-122"/>
                <a:sym typeface="+mn-ea"/>
              </a:rPr>
              <a:t>（五）保障措施</a:t>
            </a:r>
            <a:endParaRPr lang="zh-CN" altLang="en-US" b="1" dirty="0">
              <a:solidFill>
                <a:srgbClr val="0000FF"/>
              </a:solidFill>
              <a:highlight>
                <a:srgbClr val="00FF00"/>
              </a:highlight>
              <a:latin typeface="Gungsuh" panose="02030600000101010101" pitchFamily="18" charset="-127"/>
              <a:ea typeface="黑体" panose="02010609060101010101" pitchFamily="49" charset="-122"/>
              <a:sym typeface="+mn-ea"/>
            </a:endParaRPr>
          </a:p>
        </p:txBody>
      </p:sp>
      <p:sp>
        <p:nvSpPr>
          <p:cNvPr id="4" name="文本框 3"/>
          <p:cNvSpPr txBox="1"/>
          <p:nvPr/>
        </p:nvSpPr>
        <p:spPr>
          <a:xfrm>
            <a:off x="3420110" y="1124585"/>
            <a:ext cx="1793875" cy="638175"/>
          </a:xfrm>
          <a:prstGeom prst="rect">
            <a:avLst/>
          </a:prstGeom>
          <a:noFill/>
        </p:spPr>
        <p:txBody>
          <a:bodyPr wrap="square" rtlCol="0">
            <a:noAutofit/>
          </a:bodyPr>
          <a:p>
            <a:r>
              <a:rPr lang="zh-CN" altLang="en-US" sz="2800" b="1" dirty="0">
                <a:solidFill>
                  <a:srgbClr val="8A4500"/>
                </a:solidFill>
                <a:ea typeface="微软雅黑" panose="020B0503020204020204" pitchFamily="34" charset="-122"/>
                <a:sym typeface="+mn-ea"/>
              </a:rPr>
              <a:t>主要内容</a:t>
            </a:r>
            <a:endParaRPr lang="zh-CN" altLang="en-US" sz="2800" b="1" dirty="0">
              <a:solidFill>
                <a:srgbClr val="8A4500"/>
              </a:solidFill>
              <a:ea typeface="微软雅黑" panose="020B0503020204020204" pitchFamily="34" charset="-122"/>
              <a:sym typeface="+mn-ea"/>
            </a:endParaRPr>
          </a:p>
        </p:txBody>
      </p:sp>
      <p:sp>
        <p:nvSpPr>
          <p:cNvPr id="6" name="矩形 5"/>
          <p:cNvSpPr/>
          <p:nvPr>
            <p:custDataLst>
              <p:tags r:id="rId1"/>
            </p:custDataLst>
          </p:nvPr>
        </p:nvSpPr>
        <p:spPr>
          <a:xfrm>
            <a:off x="0" y="404178"/>
            <a:ext cx="1573213" cy="1536700"/>
          </a:xfrm>
          <a:prstGeom prst="rect">
            <a:avLst/>
          </a:prstGeom>
          <a:solidFill>
            <a:srgbClr val="BC5D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2000" b="0" i="0" u="none" kern="1200" baseline="0">
                <a:solidFill>
                  <a:schemeClr val="tx1"/>
                </a:solidFill>
                <a:latin typeface="Arial" panose="020B0604020202020204" pitchFamily="34" charset="0"/>
                <a:ea typeface="宋体" panose="02010600030101010101" pitchFamily="2" charset="-122"/>
                <a:cs typeface="+mn-cs"/>
              </a:defRPr>
            </a:lvl5pPr>
          </a:lstStyle>
          <a:p>
            <a:pPr marL="0" marR="0" lvl="0" indent="0" algn="r" defTabSz="914400" rtl="0" eaLnBrk="1" fontAlgn="base" latinLnBrk="0" hangingPunct="1">
              <a:lnSpc>
                <a:spcPct val="100000"/>
              </a:lnSpc>
              <a:spcBef>
                <a:spcPct val="0"/>
              </a:spcBef>
              <a:spcAft>
                <a:spcPct val="0"/>
              </a:spcAft>
              <a:buClrTx/>
              <a:buSzTx/>
              <a:buFontTx/>
              <a:buNone/>
              <a:defRPr/>
            </a:pPr>
            <a:r>
              <a:rPr kumimoji="0" lang="en-US" altLang="zh-CN"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rPr>
              <a:t>3</a:t>
            </a:r>
            <a:endParaRPr kumimoji="0" lang="zh-CN" altLang="en-US" sz="6000" b="0" i="0" u="none" strike="noStrike" kern="1200" cap="none" spc="0" normalizeH="0" baseline="0" noProof="1">
              <a:ln>
                <a:noFill/>
              </a:ln>
              <a:solidFill>
                <a:srgbClr val="FFFFFE"/>
              </a:solidFill>
              <a:effectLst/>
              <a:uLnTx/>
              <a:uFillTx/>
              <a:latin typeface="Gungsuh" panose="02030600000101010101" pitchFamily="18" charset="-127"/>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539750" y="1557020"/>
            <a:ext cx="8114030" cy="4945380"/>
          </a:xfrm>
        </p:spPr>
        <p:txBody>
          <a:bodyPr vert="horz" wrap="square" lIns="91440" tIns="45720" rIns="91440" bIns="45720" numCol="1" anchor="t" anchorCtr="0" compatLnSpc="1"/>
          <a:lstStyle/>
          <a:p>
            <a:pPr algn="l" eaLnBrk="1" hangingPunct="1">
              <a:buClr>
                <a:schemeClr val="accent2"/>
              </a:buClr>
              <a:buSzPct val="70000"/>
            </a:pP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（一）</a:t>
            </a:r>
            <a:r>
              <a:rPr lang="en-US" altLang="zh-CN" sz="2400" b="1">
                <a:ln>
                  <a:noFill/>
                </a:ln>
                <a:solidFill>
                  <a:schemeClr val="accent1"/>
                </a:solidFill>
                <a:effectLst/>
                <a:uLnTx/>
                <a:uFillTx/>
                <a:latin typeface="Arial Black" panose="020B0A04020102020204" pitchFamily="34" charset="0"/>
                <a:ea typeface="微软雅黑" panose="020B0503020204020204" pitchFamily="34" charset="-122"/>
                <a:sym typeface="+mn-ea"/>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科技推广、科技普及成效显著</a:t>
            </a:r>
            <a:endParaRPr lang="zh-CN" altLang="en-US" sz="2400" b="1">
              <a:ln>
                <a:noFill/>
              </a:ln>
              <a:solidFill>
                <a:schemeClr val="accent1"/>
              </a:solidFill>
              <a:effectLst/>
              <a:uLnTx/>
              <a:uFillTx/>
              <a:latin typeface="Arial Black" panose="020B0A04020102020204" pitchFamily="34" charset="0"/>
              <a:ea typeface="微软雅黑" panose="020B0503020204020204" pitchFamily="34" charset="-122"/>
            </a:endParaRPr>
          </a:p>
          <a:p>
            <a:pPr algn="l" eaLnBrk="1" hangingPunct="1">
              <a:buClr>
                <a:schemeClr val="accent2"/>
              </a:buClr>
              <a:buSzPct val="70000"/>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kumimoji="0" lang="en-US" altLang="zh-CN" sz="18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1.抓好“4.26”知识产权宣传周活动。</a:t>
            </a: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“十三五”期间，全县共开展“4.26”知识产权宣传周活动3期，发放宣传资料1600份，悬挂及张贴宣传标语65条，接受各类咨询438人次、出动宣传车16辆。</a:t>
            </a:r>
            <a:r>
              <a:rPr kumimoji="0" lang="en-US" altLang="zh-CN" sz="18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2.积极开展科技活动周宣传。</a:t>
            </a: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2016年至2020年全县共开展科技活动周5期，全县累计参加活动的县直单位共125个、参加活动人员611人、出动车辆56辆；公众参与48798人次；发放资料140397份、册； 科技咨询3319次； 下乡268次； 农资、物品赠送折币95525元； 义诊813人次； 展出宣传展板923块； 开放科普基地7个（次）; 办培训班69期，培训农民8298人次。</a:t>
            </a:r>
            <a:r>
              <a:rPr kumimoji="0" lang="en-US" altLang="zh-CN" sz="18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3.成效突出，新型实用技术全部进村入户。</a:t>
            </a: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“十三五”以来，全县各有关科技部门紧紧围绕县委、县政府中心工作，切实抓好全县农村实用技术培训工作。2016年至2020年全县完成各类科技培训 4488期，377625人次（其中妇女受训人数达12831人次），印发科技材料 85673份；科技宣传专栏 84 期101个内容；黑板报84期。</a:t>
            </a:r>
            <a:r>
              <a:rPr kumimoji="0" lang="en-US" altLang="zh-CN" sz="18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endParaRPr kumimoji="0" lang="zh-CN" altLang="en-US" sz="18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a:p>
            <a:pPr marL="357505" marR="0" lvl="0" indent="-357505" algn="just" defTabSz="914400" rtl="0" eaLnBrk="0" fontAlgn="base" latinLnBrk="0" hangingPunct="0">
              <a:lnSpc>
                <a:spcPct val="110000"/>
              </a:lnSpc>
              <a:spcBef>
                <a:spcPts val="1800"/>
              </a:spcBef>
              <a:spcAft>
                <a:spcPct val="0"/>
              </a:spcAft>
              <a:buClr>
                <a:schemeClr val="accent2"/>
              </a:buClr>
              <a:buSzPct val="70000"/>
              <a:buFont typeface="Wingdings 2" panose="05020102010507070707" pitchFamily="18" charset="2"/>
              <a:buChar char=""/>
              <a:defRPr/>
            </a:pPr>
            <a:endParaRPr kumimoji="0" lang="zh-CN" altLang="en-US" sz="1800" b="1" i="0" u="none" strike="noStrike" kern="0" cap="none" spc="0" normalizeH="0" baseline="0" noProof="1">
              <a:ln>
                <a:noFill/>
              </a:ln>
              <a:solidFill>
                <a:srgbClr val="647643"/>
              </a:solidFill>
              <a:effectLst/>
              <a:uLnTx/>
              <a:uFillTx/>
              <a:latin typeface="+mn-lt"/>
              <a:ea typeface="+mn-ea"/>
              <a:cs typeface="+mn-cs"/>
            </a:endParaRPr>
          </a:p>
        </p:txBody>
      </p:sp>
      <p:sp>
        <p:nvSpPr>
          <p:cNvPr id="48130" name="内容占位符 2"/>
          <p:cNvSpPr/>
          <p:nvPr/>
        </p:nvSpPr>
        <p:spPr>
          <a:xfrm>
            <a:off x="323850" y="404495"/>
            <a:ext cx="8278495" cy="1073150"/>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r>
              <a:rPr kumimoji="0" lang="zh-CN" altLang="en-US" sz="32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第一部分</a:t>
            </a:r>
            <a:r>
              <a:rPr kumimoji="0" lang="en-US" altLang="zh-CN" sz="32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3200" b="1">
                <a:ln>
                  <a:noFill/>
                </a:ln>
                <a:solidFill>
                  <a:schemeClr val="accent1"/>
                </a:solidFill>
                <a:effectLst/>
                <a:uLnTx/>
                <a:uFillTx/>
                <a:latin typeface="Arial Black" panose="020B0A04020102020204" pitchFamily="34" charset="0"/>
                <a:ea typeface="微软雅黑" panose="020B0503020204020204" pitchFamily="34" charset="-122"/>
                <a:sym typeface="+mn-ea"/>
              </a:rPr>
              <a:t>“十三五”科技创新发展成就</a:t>
            </a:r>
            <a:endParaRPr kumimoji="0" lang="zh-CN" altLang="en-US" sz="32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内容占位符 2"/>
          <p:cNvSpPr>
            <a:spLocks noGrp="1"/>
          </p:cNvSpPr>
          <p:nvPr>
            <p:ph idx="1"/>
          </p:nvPr>
        </p:nvSpPr>
        <p:spPr>
          <a:xfrm>
            <a:off x="467360" y="692785"/>
            <a:ext cx="8061960" cy="5259070"/>
          </a:xfrm>
        </p:spPr>
        <p:txBody>
          <a:bodyPr vert="horz" wrap="square" lIns="91440" tIns="45720" rIns="91440" bIns="45720" numCol="1" anchor="t" anchorCtr="0" compatLnSpc="1"/>
          <a:lstStyle/>
          <a:p>
            <a:pPr marL="0" marR="0" lvl="0" algn="just" defTabSz="914400" rtl="0" eaLnBrk="1" latinLnBrk="0" hangingPunct="1">
              <a:lnSpc>
                <a:spcPct val="150000"/>
              </a:lnSpc>
              <a:spcBef>
                <a:spcPts val="1800"/>
              </a:spcBef>
              <a:buClrTx/>
              <a:buSzTx/>
              <a:buFontTx/>
              <a:buNone/>
              <a:defRPr/>
            </a:pPr>
            <a:r>
              <a:rPr kumimoji="0" lang="en-US" altLang="zh-CN" sz="2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a:t>
            </a:r>
            <a:r>
              <a:rPr lang="zh-CN" altLang="en-US" sz="2400" b="1">
                <a:ln>
                  <a:noFill/>
                </a:ln>
                <a:solidFill>
                  <a:schemeClr val="accent1"/>
                </a:solidFill>
                <a:effectLst/>
                <a:uLnTx/>
                <a:uFillTx/>
                <a:latin typeface="Arial Black" panose="020B0A04020102020204" pitchFamily="34" charset="0"/>
                <a:ea typeface="微软雅黑" panose="020B0503020204020204" pitchFamily="34" charset="-122"/>
                <a:sym typeface="+mn-ea"/>
              </a:rPr>
              <a:t>（二）科技创新平台建设全面推进</a:t>
            </a:r>
            <a:endParaRPr lang="zh-CN" altLang="en-US" sz="2600" b="1">
              <a:ln>
                <a:noFill/>
              </a:ln>
              <a:solidFill>
                <a:schemeClr val="accent1"/>
              </a:solidFill>
              <a:effectLst/>
              <a:uLnTx/>
              <a:uFillTx/>
              <a:latin typeface="Arial Black" panose="020B0A04020102020204" pitchFamily="34" charset="0"/>
              <a:ea typeface="微软雅黑" panose="020B0503020204020204" pitchFamily="34" charset="-122"/>
            </a:endParaRPr>
          </a:p>
          <a:p>
            <a:pPr marL="0" marR="0" lvl="0" algn="just" defTabSz="914400" rtl="0" eaLnBrk="1" latinLnBrk="0" hangingPunct="1">
              <a:lnSpc>
                <a:spcPct val="150000"/>
              </a:lnSpc>
              <a:spcBef>
                <a:spcPts val="1800"/>
              </a:spcBef>
              <a:buClrTx/>
              <a:buSzTx/>
              <a:buFontTx/>
              <a:buNone/>
              <a:defRPr/>
            </a:pP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      “十三五”期间，我县深入贯彻落实“自主创新、重点跨越、支撑发展、引领未来”的科技指导方针。坚持创新、协调、绿色、开放、共享发展理念，着力推进大众创业万众创新，以科技示范，引领产业发展，为沧源经济建设提供科技服务，区域创新创业服务能力明显提升，与科技型中小企业引进培育进一步加强。</a:t>
            </a:r>
            <a:r>
              <a:rPr kumimoji="0" lang="zh-CN" altLang="en-US"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截至</a:t>
            </a:r>
            <a:r>
              <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rPr>
              <a:t>2020 年，全县累计培育县级以上科技型中小企业 9家。2019-2020年，云南省第一人民医院、昆明医科大学第二附属医院相继在沧源县人民医院成立四个专家工作站，分别是冯云专家工作站、董旭东专家工作站、朱宝生专家工作站、丁明霞专家工作站等4个。工作站的成立，加快沧源县院遗传咨询的发展、培养该领域专攻人才，提高临床业务水平、满足广大患者的健康需求。</a:t>
            </a:r>
            <a:endParaRPr kumimoji="0" lang="en-US" altLang="zh-CN" sz="1800"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endParaRPr>
          </a:p>
        </p:txBody>
      </p:sp>
      <p:sp>
        <p:nvSpPr>
          <p:cNvPr id="48130" name="内容占位符 2"/>
          <p:cNvSpPr/>
          <p:nvPr/>
        </p:nvSpPr>
        <p:spPr>
          <a:xfrm>
            <a:off x="395286" y="620711"/>
            <a:ext cx="8291514" cy="700089"/>
          </a:xfrm>
          <a:prstGeom prst="rect">
            <a:avLst/>
          </a:prstGeom>
          <a:noFill/>
          <a:ln w="9525">
            <a:noFill/>
          </a:ln>
        </p:spPr>
        <p:txBody>
          <a:bodyPr anchor="b"/>
          <a:lstStyle/>
          <a:p>
            <a:pPr marL="0" marR="0" lvl="0" indent="0" algn="ctr" defTabSz="914400" rtl="0" eaLnBrk="1" fontAlgn="base" latinLnBrk="0" hangingPunct="1">
              <a:lnSpc>
                <a:spcPct val="90000"/>
              </a:lnSpc>
              <a:spcBef>
                <a:spcPct val="0"/>
              </a:spcBef>
              <a:spcAft>
                <a:spcPct val="0"/>
              </a:spcAft>
              <a:buClrTx/>
              <a:buSzTx/>
              <a:buFontTx/>
              <a:buNone/>
              <a:defRPr/>
            </a:pPr>
            <a:endParaRPr kumimoji="0" lang="zh-CN" altLang="en-US" sz="3600" b="1" i="0" u="none" strike="noStrike" kern="1200" cap="none" spc="0" normalizeH="0" baseline="0" noProof="1">
              <a:ln>
                <a:noFill/>
              </a:ln>
              <a:solidFill>
                <a:schemeClr val="accent1"/>
              </a:solidFill>
              <a:effectLst/>
              <a:uLnTx/>
              <a:uFillTx/>
              <a:latin typeface="Arial Black" panose="020B0A04020102020204" pitchFamily="34" charset="0"/>
              <a:ea typeface="微软雅黑" panose="020B0503020204020204" pitchFamily="34" charset="-122"/>
              <a:cs typeface="+mn-cs"/>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tags/tag1.xml><?xml version="1.0" encoding="utf-8"?>
<p:tagLst xmlns:p="http://schemas.openxmlformats.org/presentationml/2006/main">
  <p:tag name="MH" val="20170208123908"/>
  <p:tag name="MH_LIBRARY" val="GRAPHIC"/>
  <p:tag name="MH_ORDER" val="矩形 2"/>
</p:tagLst>
</file>

<file path=ppt/tags/tag10.xml><?xml version="1.0" encoding="utf-8"?>
<p:tagLst xmlns:p="http://schemas.openxmlformats.org/presentationml/2006/main">
  <p:tag name="MH" val="20170205145314"/>
  <p:tag name="MH_LIBRARY" val="CONTENTS"/>
  <p:tag name="MH_TYPE" val="OTHERS"/>
  <p:tag name="ID" val="553515"/>
</p:tagLst>
</file>

<file path=ppt/tags/tag11.xml><?xml version="1.0" encoding="utf-8"?>
<p:tagLst xmlns:p="http://schemas.openxmlformats.org/presentationml/2006/main">
  <p:tag name="MH" val="20170205145314"/>
  <p:tag name="MH_LIBRARY" val="CONTENTS"/>
  <p:tag name="MH_TYPE" val="OTHERS"/>
  <p:tag name="ID" val="553515"/>
</p:tagLst>
</file>

<file path=ppt/tags/tag12.xml><?xml version="1.0" encoding="utf-8"?>
<p:tagLst xmlns:p="http://schemas.openxmlformats.org/presentationml/2006/main">
  <p:tag name="MH" val="20170205145314"/>
  <p:tag name="MH_LIBRARY" val="CONTENTS"/>
  <p:tag name="MH_AUTOCOLOR" val="TRUE"/>
  <p:tag name="MH_TYPE" val="CONTENTS"/>
  <p:tag name="ID" val="553515"/>
</p:tagLst>
</file>

<file path=ppt/tags/tag13.xml><?xml version="1.0" encoding="utf-8"?>
<p:tagLst xmlns:p="http://schemas.openxmlformats.org/presentationml/2006/main">
  <p:tag name="MH" val="20170208123908"/>
  <p:tag name="MH_LIBRARY" val="GRAPHIC"/>
  <p:tag name="MH_ORDER" val="矩形 2"/>
</p:tagLst>
</file>

<file path=ppt/tags/tag14.xml><?xml version="1.0" encoding="utf-8"?>
<p:tagLst xmlns:p="http://schemas.openxmlformats.org/presentationml/2006/main">
  <p:tag name="MH" val="20170208123908"/>
  <p:tag name="MH_LIBRARY" val="GRAPHIC"/>
  <p:tag name="MH_ORDER" val="文本框 4"/>
</p:tagLst>
</file>

<file path=ppt/tags/tag15.xml><?xml version="1.0" encoding="utf-8"?>
<p:tagLst xmlns:p="http://schemas.openxmlformats.org/presentationml/2006/main">
  <p:tag name="MH" val="20170208123908"/>
  <p:tag name="MH_LIBRARY" val="GRAPHIC"/>
  <p:tag name="MH_ORDER" val="直接连接符 6"/>
</p:tagLst>
</file>

<file path=ppt/tags/tag16.xml><?xml version="1.0" encoding="utf-8"?>
<p:tagLst xmlns:p="http://schemas.openxmlformats.org/presentationml/2006/main">
  <p:tag name="MH" val="20170208123908"/>
  <p:tag name="MH_LIBRARY" val="GRAPHIC"/>
  <p:tag name="MH_ORDER" val="直接连接符 9"/>
</p:tagLst>
</file>

<file path=ppt/tags/tag17.xml><?xml version="1.0" encoding="utf-8"?>
<p:tagLst xmlns:p="http://schemas.openxmlformats.org/presentationml/2006/main">
  <p:tag name="MH" val="20170208123908"/>
  <p:tag name="MH_LIBRARY" val="GRAPHIC"/>
  <p:tag name="MH_ORDER" val="矩形 1"/>
</p:tagLst>
</file>

<file path=ppt/tags/tag18.xml><?xml version="1.0" encoding="utf-8"?>
<p:tagLst xmlns:p="http://schemas.openxmlformats.org/presentationml/2006/main">
  <p:tag name="MH" val="20170208123908"/>
  <p:tag name="MH_LIBRARY" val="GRAPHIC"/>
</p:tagLst>
</file>

<file path=ppt/tags/tag19.xml><?xml version="1.0" encoding="utf-8"?>
<p:tagLst xmlns:p="http://schemas.openxmlformats.org/presentationml/2006/main">
  <p:tag name="MH" val="20170208123908"/>
  <p:tag name="MH_LIBRARY" val="GRAPHIC"/>
  <p:tag name="MH_ORDER" val="矩形 2"/>
  <p:tag name="KSO_WM_BEAUTIFY_FLAG" val=""/>
</p:tagLst>
</file>

<file path=ppt/tags/tag2.xml><?xml version="1.0" encoding="utf-8"?>
<p:tagLst xmlns:p="http://schemas.openxmlformats.org/presentationml/2006/main">
  <p:tag name="MH" val="20170208123908"/>
  <p:tag name="MH_LIBRARY" val="GRAPHIC"/>
  <p:tag name="MH_ORDER" val="文本框 4"/>
</p:tagLst>
</file>

<file path=ppt/tags/tag20.xml><?xml version="1.0" encoding="utf-8"?>
<p:tagLst xmlns:p="http://schemas.openxmlformats.org/presentationml/2006/main">
  <p:tag name="COMMONDATA" val="eyJoZGlkIjoiN2JmYWYyZjNkZGQwODg5YzMzYTQyNDNmZDQ4M2UzNTAifQ=="/>
</p:tagLst>
</file>

<file path=ppt/tags/tag3.xml><?xml version="1.0" encoding="utf-8"?>
<p:tagLst xmlns:p="http://schemas.openxmlformats.org/presentationml/2006/main">
  <p:tag name="MH" val="20170208123908"/>
  <p:tag name="MH_LIBRARY" val="GRAPHIC"/>
  <p:tag name="MH_ORDER" val="直接连接符 6"/>
</p:tagLst>
</file>

<file path=ppt/tags/tag4.xml><?xml version="1.0" encoding="utf-8"?>
<p:tagLst xmlns:p="http://schemas.openxmlformats.org/presentationml/2006/main">
  <p:tag name="MH" val="20170208123908"/>
  <p:tag name="MH_LIBRARY" val="GRAPHIC"/>
  <p:tag name="MH_ORDER" val="直接连接符 9"/>
</p:tagLst>
</file>

<file path=ppt/tags/tag5.xml><?xml version="1.0" encoding="utf-8"?>
<p:tagLst xmlns:p="http://schemas.openxmlformats.org/presentationml/2006/main">
  <p:tag name="MH" val="20170208123908"/>
  <p:tag name="MH_LIBRARY" val="GRAPHIC"/>
</p:tagLst>
</file>

<file path=ppt/tags/tag6.xml><?xml version="1.0" encoding="utf-8"?>
<p:tagLst xmlns:p="http://schemas.openxmlformats.org/presentationml/2006/main">
  <p:tag name="MH" val="20170205145314"/>
  <p:tag name="MH_LIBRARY" val="CONTENTS"/>
  <p:tag name="MH_TYPE" val="ENTRY"/>
  <p:tag name="ID" val="553515"/>
  <p:tag name="MH_ORDER" val="1"/>
</p:tagLst>
</file>

<file path=ppt/tags/tag7.xml><?xml version="1.0" encoding="utf-8"?>
<p:tagLst xmlns:p="http://schemas.openxmlformats.org/presentationml/2006/main">
  <p:tag name="MH" val="20170205145314"/>
  <p:tag name="MH_LIBRARY" val="CONTENTS"/>
  <p:tag name="MH_TYPE" val="ENTRY"/>
  <p:tag name="ID" val="553515"/>
  <p:tag name="MH_ORDER" val="2"/>
</p:tagLst>
</file>

<file path=ppt/tags/tag8.xml><?xml version="1.0" encoding="utf-8"?>
<p:tagLst xmlns:p="http://schemas.openxmlformats.org/presentationml/2006/main">
  <p:tag name="MH" val="20170205145314"/>
  <p:tag name="MH_LIBRARY" val="CONTENTS"/>
  <p:tag name="MH_TYPE" val="NUMBER"/>
  <p:tag name="ID" val="553515"/>
  <p:tag name="MH_ORDER" val="1"/>
</p:tagLst>
</file>

<file path=ppt/tags/tag9.xml><?xml version="1.0" encoding="utf-8"?>
<p:tagLst xmlns:p="http://schemas.openxmlformats.org/presentationml/2006/main">
  <p:tag name="MH" val="20170205145314"/>
  <p:tag name="MH_LIBRARY" val="CONTENTS"/>
  <p:tag name="MH_TYPE" val="NUMBER"/>
  <p:tag name="ID" val="553515"/>
  <p:tag name="MH_ORDER" val="2"/>
</p:tagLst>
</file>

<file path=ppt/theme/theme1.xml><?xml version="1.0" encoding="utf-8"?>
<a:theme xmlns:a="http://schemas.openxmlformats.org/drawingml/2006/main" name="A000120140530A99PPBG">
  <a:themeElements>
    <a:clrScheme name="A000120140530A99PPBG 1">
      <a:dk1>
        <a:srgbClr val="3F3F3F"/>
      </a:dk1>
      <a:lt1>
        <a:srgbClr val="FFFFFF"/>
      </a:lt1>
      <a:dk2>
        <a:srgbClr val="3F3F3F"/>
      </a:dk2>
      <a:lt2>
        <a:srgbClr val="FFFFFF"/>
      </a:lt2>
      <a:accent1>
        <a:srgbClr val="869D59"/>
      </a:accent1>
      <a:accent2>
        <a:srgbClr val="B4B75C"/>
      </a:accent2>
      <a:accent3>
        <a:srgbClr val="FFFFFF"/>
      </a:accent3>
      <a:accent4>
        <a:srgbClr val="343434"/>
      </a:accent4>
      <a:accent5>
        <a:srgbClr val="C3CCB5"/>
      </a:accent5>
      <a:accent6>
        <a:srgbClr val="A3A653"/>
      </a:accent6>
      <a:hlink>
        <a:srgbClr val="0070C0"/>
      </a:hlink>
      <a:folHlink>
        <a:srgbClr val="7F7F7F"/>
      </a:folHlink>
    </a:clrScheme>
    <a:fontScheme name="A000120140530A99PPBG">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A000120140530A99PPBG 1">
        <a:dk1>
          <a:srgbClr val="3F3F3F"/>
        </a:dk1>
        <a:lt1>
          <a:srgbClr val="FFFFFF"/>
        </a:lt1>
        <a:dk2>
          <a:srgbClr val="3F3F3F"/>
        </a:dk2>
        <a:lt2>
          <a:srgbClr val="FFFFFF"/>
        </a:lt2>
        <a:accent1>
          <a:srgbClr val="869D59"/>
        </a:accent1>
        <a:accent2>
          <a:srgbClr val="B4B75C"/>
        </a:accent2>
        <a:accent3>
          <a:srgbClr val="FFFFFF"/>
        </a:accent3>
        <a:accent4>
          <a:srgbClr val="343434"/>
        </a:accent4>
        <a:accent5>
          <a:srgbClr val="C3CCB5"/>
        </a:accent5>
        <a:accent6>
          <a:srgbClr val="A3A653"/>
        </a:accent6>
        <a:hlink>
          <a:srgbClr val="0070C0"/>
        </a:hlink>
        <a:folHlink>
          <a:srgbClr val="7F7F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000120140530A99PPBG">
  <a:themeElements>
    <a:clrScheme name="A000120140530A99PPBG 1">
      <a:dk1>
        <a:srgbClr val="3F3F3F"/>
      </a:dk1>
      <a:lt1>
        <a:srgbClr val="FFFFFF"/>
      </a:lt1>
      <a:dk2>
        <a:srgbClr val="3F3F3F"/>
      </a:dk2>
      <a:lt2>
        <a:srgbClr val="FFFFFF"/>
      </a:lt2>
      <a:accent1>
        <a:srgbClr val="869D59"/>
      </a:accent1>
      <a:accent2>
        <a:srgbClr val="B4B75C"/>
      </a:accent2>
      <a:accent3>
        <a:srgbClr val="FFFFFF"/>
      </a:accent3>
      <a:accent4>
        <a:srgbClr val="343434"/>
      </a:accent4>
      <a:accent5>
        <a:srgbClr val="C3CCB5"/>
      </a:accent5>
      <a:accent6>
        <a:srgbClr val="A3A653"/>
      </a:accent6>
      <a:hlink>
        <a:srgbClr val="0070C0"/>
      </a:hlink>
      <a:folHlink>
        <a:srgbClr val="7F7F7F"/>
      </a:folHlink>
    </a:clrScheme>
    <a:fontScheme name="A000120140530A99PPBG">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A000120140530A99PPBG 1">
        <a:dk1>
          <a:srgbClr val="3F3F3F"/>
        </a:dk1>
        <a:lt1>
          <a:srgbClr val="FFFFFF"/>
        </a:lt1>
        <a:dk2>
          <a:srgbClr val="3F3F3F"/>
        </a:dk2>
        <a:lt2>
          <a:srgbClr val="FFFFFF"/>
        </a:lt2>
        <a:accent1>
          <a:srgbClr val="869D59"/>
        </a:accent1>
        <a:accent2>
          <a:srgbClr val="B4B75C"/>
        </a:accent2>
        <a:accent3>
          <a:srgbClr val="FFFFFF"/>
        </a:accent3>
        <a:accent4>
          <a:srgbClr val="343434"/>
        </a:accent4>
        <a:accent5>
          <a:srgbClr val="C3CCB5"/>
        </a:accent5>
        <a:accent6>
          <a:srgbClr val="A3A653"/>
        </a:accent6>
        <a:hlink>
          <a:srgbClr val="0070C0"/>
        </a:hlink>
        <a:folHlink>
          <a:srgbClr val="7F7F7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000120140530A99PPBG 1">
    <a:dk1>
      <a:srgbClr val="3F3F3F"/>
    </a:dk1>
    <a:lt1>
      <a:srgbClr val="FFFFFF"/>
    </a:lt1>
    <a:dk2>
      <a:srgbClr val="3F3F3F"/>
    </a:dk2>
    <a:lt2>
      <a:srgbClr val="FFFFFF"/>
    </a:lt2>
    <a:accent1>
      <a:srgbClr val="869D59"/>
    </a:accent1>
    <a:accent2>
      <a:srgbClr val="B4B75C"/>
    </a:accent2>
    <a:accent3>
      <a:srgbClr val="FFFFFF"/>
    </a:accent3>
    <a:accent4>
      <a:srgbClr val="343434"/>
    </a:accent4>
    <a:accent5>
      <a:srgbClr val="C3CCB5"/>
    </a:accent5>
    <a:accent6>
      <a:srgbClr val="A3A653"/>
    </a:accent6>
    <a:hlink>
      <a:srgbClr val="0070C0"/>
    </a:hlink>
    <a:folHlink>
      <a:srgbClr val="7F7F7F"/>
    </a:folHlink>
  </a:clrScheme>
</a:themeOverride>
</file>

<file path=docProps/app.xml><?xml version="1.0" encoding="utf-8"?>
<Properties xmlns="http://schemas.openxmlformats.org/officeDocument/2006/extended-properties" xmlns:vt="http://schemas.openxmlformats.org/officeDocument/2006/docPropsVTypes">
  <Template>A000120140627A21PWBG</Template>
  <TotalTime>0</TotalTime>
  <Words>10822</Words>
  <Application>WPS 演示</Application>
  <PresentationFormat/>
  <Paragraphs>174</Paragraphs>
  <Slides>36</Slides>
  <Notes>10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36</vt:i4>
      </vt:variant>
    </vt:vector>
  </HeadingPairs>
  <TitlesOfParts>
    <vt:vector size="51" baseType="lpstr">
      <vt:lpstr>Arial</vt:lpstr>
      <vt:lpstr>宋体</vt:lpstr>
      <vt:lpstr>Wingdings</vt:lpstr>
      <vt:lpstr>Arial Black</vt:lpstr>
      <vt:lpstr>微软雅黑</vt:lpstr>
      <vt:lpstr>Wingdings 2</vt:lpstr>
      <vt:lpstr>Wingdings</vt:lpstr>
      <vt:lpstr>幼圆</vt:lpstr>
      <vt:lpstr>Gungsuh</vt:lpstr>
      <vt:lpstr>Malgun Gothic</vt:lpstr>
      <vt:lpstr>Calibri</vt:lpstr>
      <vt:lpstr>黑体</vt:lpstr>
      <vt:lpstr>Arial Unicode MS</vt:lpstr>
      <vt:lpstr>A000120140530A99PPBG</vt:lpstr>
      <vt:lpstr>2_A000120140530A99PPBG</vt:lpstr>
      <vt:lpstr>《沧源佤族自治县“十四五”科技创新规划》</vt:lpstr>
      <vt:lpstr>PowerPoint 演示文稿</vt:lpstr>
      <vt:lpstr>PowerPoint 演示文稿</vt:lpstr>
      <vt:lpstr>PowerPoint 演示文稿</vt:lpstr>
      <vt:lpstr>出台背景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（十二）存在的主要问题</vt:lpstr>
      <vt:lpstr>PowerPoint 演示文稿</vt:lpstr>
      <vt:lpstr>      第二部分、“十三五”科技工作经验</vt:lpstr>
      <vt:lpstr>PowerPoint 演示文稿</vt:lpstr>
      <vt:lpstr>第三部分“十四五”科技创新发展基本思路</vt:lpstr>
      <vt:lpstr>（二）发展目标</vt:lpstr>
      <vt:lpstr>PowerPoint 演示文稿</vt:lpstr>
      <vt:lpstr>（三）发展原则</vt:lpstr>
      <vt:lpstr>（四）重点任务</vt:lpstr>
      <vt:lpstr>PowerPoint 演示文稿</vt:lpstr>
      <vt:lpstr>PowerPoint 演示文稿</vt:lpstr>
      <vt:lpstr>PowerPoint 演示文稿</vt:lpstr>
      <vt:lpstr>（五）保障措施</vt:lpstr>
      <vt:lpstr>PowerPoint 演示文稿</vt:lpstr>
      <vt:lpstr>PowerPoint 演示文稿</vt:lpstr>
      <vt:lpstr>（六）构筑“政产学研用金”创新体系。</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林业法律法规  主讲潘明球</dc:title>
  <dc:creator>Lenovo User</dc:creator>
  <cp:lastModifiedBy>陈燕梅</cp:lastModifiedBy>
  <cp:revision>204</cp:revision>
  <dcterms:created xsi:type="dcterms:W3CDTF">2009-12-09T13:40:00Z</dcterms:created>
  <dcterms:modified xsi:type="dcterms:W3CDTF">2024-11-13T07:53:30Z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2052-12.1.0.15336</vt:lpwstr>
  </property>
  <property fmtid="{D5CDD505-2E9C-101B-9397-08002B2CF9AE}" pid="3" name="ICV">
    <vt:lpwstr>8FCD4A6E14F64939ABC55DEE9AEF13BA</vt:lpwstr>
  </property>
</Properties>
</file>